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9"/>
  </p:notesMasterIdLst>
  <p:sldIdLst>
    <p:sldId id="275" r:id="rId2"/>
    <p:sldId id="351" r:id="rId3"/>
    <p:sldId id="332" r:id="rId4"/>
    <p:sldId id="331" r:id="rId5"/>
    <p:sldId id="333" r:id="rId6"/>
    <p:sldId id="334" r:id="rId7"/>
    <p:sldId id="335" r:id="rId8"/>
    <p:sldId id="336" r:id="rId9"/>
    <p:sldId id="337" r:id="rId10"/>
    <p:sldId id="338" r:id="rId11"/>
    <p:sldId id="339" r:id="rId12"/>
    <p:sldId id="340" r:id="rId13"/>
    <p:sldId id="341" r:id="rId14"/>
    <p:sldId id="352" r:id="rId15"/>
    <p:sldId id="342" r:id="rId16"/>
    <p:sldId id="343" r:id="rId17"/>
    <p:sldId id="344" r:id="rId18"/>
    <p:sldId id="353" r:id="rId19"/>
    <p:sldId id="349" r:id="rId20"/>
    <p:sldId id="354" r:id="rId21"/>
    <p:sldId id="355" r:id="rId22"/>
    <p:sldId id="356" r:id="rId23"/>
    <p:sldId id="417" r:id="rId24"/>
    <p:sldId id="418" r:id="rId25"/>
    <p:sldId id="350" r:id="rId26"/>
    <p:sldId id="442" r:id="rId27"/>
    <p:sldId id="443" r:id="rId28"/>
    <p:sldId id="444" r:id="rId29"/>
    <p:sldId id="445" r:id="rId30"/>
    <p:sldId id="362" r:id="rId31"/>
    <p:sldId id="420" r:id="rId32"/>
    <p:sldId id="421" r:id="rId33"/>
    <p:sldId id="422" r:id="rId34"/>
    <p:sldId id="446" r:id="rId35"/>
    <p:sldId id="423" r:id="rId36"/>
    <p:sldId id="424" r:id="rId37"/>
    <p:sldId id="425" r:id="rId38"/>
    <p:sldId id="426" r:id="rId39"/>
    <p:sldId id="427" r:id="rId40"/>
    <p:sldId id="428" r:id="rId41"/>
    <p:sldId id="429" r:id="rId42"/>
    <p:sldId id="430" r:id="rId43"/>
    <p:sldId id="431" r:id="rId44"/>
    <p:sldId id="432" r:id="rId45"/>
    <p:sldId id="364" r:id="rId46"/>
    <p:sldId id="371" r:id="rId47"/>
    <p:sldId id="372" r:id="rId48"/>
    <p:sldId id="369" r:id="rId49"/>
    <p:sldId id="367" r:id="rId50"/>
    <p:sldId id="373" r:id="rId51"/>
    <p:sldId id="370" r:id="rId52"/>
    <p:sldId id="374" r:id="rId53"/>
    <p:sldId id="433" r:id="rId54"/>
    <p:sldId id="287" r:id="rId55"/>
    <p:sldId id="321" r:id="rId56"/>
    <p:sldId id="322" r:id="rId57"/>
    <p:sldId id="326" r:id="rId58"/>
    <p:sldId id="327" r:id="rId59"/>
    <p:sldId id="328" r:id="rId60"/>
    <p:sldId id="388" r:id="rId61"/>
    <p:sldId id="389" r:id="rId62"/>
    <p:sldId id="468" r:id="rId63"/>
    <p:sldId id="434" r:id="rId64"/>
    <p:sldId id="469" r:id="rId65"/>
    <p:sldId id="402" r:id="rId66"/>
    <p:sldId id="447" r:id="rId67"/>
    <p:sldId id="448" r:id="rId68"/>
    <p:sldId id="449" r:id="rId69"/>
    <p:sldId id="403" r:id="rId70"/>
    <p:sldId id="462" r:id="rId71"/>
    <p:sldId id="461" r:id="rId72"/>
    <p:sldId id="460" r:id="rId73"/>
    <p:sldId id="471" r:id="rId74"/>
    <p:sldId id="415" r:id="rId75"/>
    <p:sldId id="401" r:id="rId76"/>
    <p:sldId id="470" r:id="rId77"/>
    <p:sldId id="466" r:id="rId78"/>
    <p:sldId id="465" r:id="rId79"/>
    <p:sldId id="467" r:id="rId80"/>
    <p:sldId id="409" r:id="rId81"/>
    <p:sldId id="404" r:id="rId82"/>
    <p:sldId id="437" r:id="rId83"/>
    <p:sldId id="438" r:id="rId84"/>
    <p:sldId id="439" r:id="rId85"/>
    <p:sldId id="440" r:id="rId86"/>
    <p:sldId id="441" r:id="rId87"/>
    <p:sldId id="410" r:id="rId8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94"/>
    <p:restoredTop sz="94658"/>
  </p:normalViewPr>
  <p:slideViewPr>
    <p:cSldViewPr snapToGrid="0">
      <p:cViewPr varScale="1">
        <p:scale>
          <a:sx n="100" d="100"/>
          <a:sy n="100" d="100"/>
        </p:scale>
        <p:origin x="176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8FAB5-1B30-8E4E-A2C1-837F7E9FEB12}" type="datetimeFigureOut">
              <a:rPr lang="en-US" smtClean="0"/>
              <a:t>6/11/26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A43D9-C175-A943-AF5F-6F6E8A147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270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8888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A62D9-8B6F-67A6-21D9-E20C92ED2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E4D59B-77EC-E12D-19A0-343913543C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69707E-C043-D7C8-7741-96470B8D46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4C62FD-CF33-0886-A891-323F9937EB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312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5706E-546A-7132-EBAC-A8220862E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80D6E2-9C1C-5B2C-EC0B-D695B49E86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126EB5-CABD-D100-73B4-CA8B834F08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5BECFF-73B1-5B71-1D7C-273A8BE51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8813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4B329-066A-84BA-4781-0832A2341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865ACE-0F5B-4323-4CEE-C2E68CD1A3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3A993C-F2AF-EF58-6855-0C163A0DC1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501D66-5874-B8A6-8F97-7B15DF05D9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6756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CDFD5-2B3B-4DD6-0E26-73BAA4E5D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0504BB-9F96-C589-D7A5-3627BDA50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3051A0-6472-AC70-7920-D89CE3E7C7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7A1D8-E912-CCDC-C8DC-9E4D8D4F6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996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25DEF-7CD4-E644-C554-7FCA83A7F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2724AB-929B-A899-7734-351DF61136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B909E9-5097-9060-A843-59885132ED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2CD1B9-6358-41DF-4AB4-24108DA69B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3670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5B792-BEA1-5975-3B67-1AB5F9E4D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B2F95D-0B00-DD44-2299-68B075B3C0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E1669C-CFCC-F1C0-DE2D-E72666675E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FAFDF-A471-191F-F8E2-994B10023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3903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65F1-DE5B-FCE6-41FB-74BF89597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240981-C70D-92FC-018B-DA37FF1EE0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C2FC2B-3429-1118-12D4-383BE9341D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897730-2F4D-31F5-E73D-D7721A568E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083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EE3CA-8420-55F5-F126-10E22E18D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40A2E7-517F-3E4E-1B8B-34009C2E67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E4C53E-D721-A593-2D2D-AB01680B2B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78BA96-585A-2C00-11BF-9B886687C2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3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7A2A8-1502-36F5-83A4-2B2451F10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745E57-FF83-DD8E-8CFB-B1A68B592A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4E94D-3221-72BE-8EEB-9F7D1D967E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D08B47-0696-BB77-AFAF-B8A9CE27F5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9468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1A229-E3FC-125A-C7FD-F12FDD1FF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7DC6A5-E4EB-45B6-998F-2F649113FE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70A19F-C12F-C870-3AC7-6A2169F2CE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B7AFB-9847-C4AA-67CB-01F509CCCD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9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AE5A-0C5A-DA52-9369-EC6B1173D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F53437-4894-0F9A-8E53-B49DE91819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62ACB6-D005-2CEA-DA72-508447AA19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283001-6B7C-1F2F-6F6C-450E8B5856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9422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025D3-FAE4-025B-B809-594542F85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2B5D71-D9C9-5A6A-AFF4-2B08B5CA5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2FA44B-55A1-9D72-4FE5-46B112655B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3CCB9-D6C3-8400-A4AA-5233327185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4173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932D4-5C5F-EA93-F6B1-9E2A3A411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5E3A79-4245-B9FF-2538-134B865474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0D3C3E-2B1E-CB97-6E0A-7CA7D61DCD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C40BBF-DA8F-77CE-F752-78A6533DFD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7617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42D24-4AF4-9BAA-CE84-97FB11627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4DB781-717A-98B2-F2D0-31D0C78CAD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1AB43B-F73D-3DF0-BFD2-CC4604C073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B9035-0571-7A19-C53F-C6BBDE74DA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844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EE9FA-58CC-E054-64C3-CCA1CDAF3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FCE107-D58A-D2BA-F6DD-99AC4B066E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3774AD-730C-84EC-2907-09B70F653A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CE792-5632-0705-2C84-3958E53A22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49012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A91C2-6C59-B34A-97C4-D2DAF57DF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000872-BADD-D4FF-3C6A-E8AE618550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0C0AAC-1067-2B82-7E85-601F480F60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E7E0AD-EB5B-7888-4467-3DAC9A8B3A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5254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C869E-D948-8838-0184-8212E3E79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533781-2A6B-6EFB-3602-6BC74DCD7B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8BA662-24D1-5680-A6A0-0D9C04A48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0EB6E8-7DAE-0E17-D1C2-813946CB35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77300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014AB-6C07-6BA6-C921-FAFED98F2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C65115-E0AD-ECF8-5E9E-ED2110E7DD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D76FC0-A07D-48CF-11AE-C9CB1A1252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9AF5D-D243-45EA-0313-087B34F11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41172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C7556-D897-F5C1-784B-4B6DC7B28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F61FF7-66CA-379D-DCAC-F06C5E5739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432445-5D88-90D3-F9DD-0AC37EAC4E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07BD7-D7A2-9CB0-7738-1D4D05396E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7767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C750D-F180-7F89-8B3B-A7C6729D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A5B123-2CD1-F2B5-0FBB-A23CDC0E62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0A92B8-2119-2397-1581-7F9E28D5BE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20DE7F-BEBB-F3F6-CA10-F017FD2609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3486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02C91-660E-F588-3ECD-EBF04A32F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6213AC-A8CC-87B6-BC10-A75480173E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830F0C-60FC-52A4-6EA4-F5EA212975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A5B1FB-D58C-96CF-166D-CB139FF222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3952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F303C-B6D1-D2C8-6141-110716BC0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AD04A0-F40C-6B93-633E-06D2E10D47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04F613-07EC-3269-80EA-D5A18774B3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64F10-204B-CC3E-E9DA-EA64C4DDDE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634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153D7-B3B2-CC79-E92A-9DA0816C9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0CAD1A-070A-2597-DF38-89ECFD3818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489B47-C9FA-1750-C0A9-4DE7792D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A573BF-577C-058A-255D-EBADC1DBCE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87743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F9A27-060E-FF61-698C-0B9C0BCA2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BFFC83-1741-B43B-05C8-9839B83A1B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679A08-17E4-F422-DED6-55A2087CC0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78D82-0E82-44CF-3BB7-33E95DBDB5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8355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FAD5A-25EF-13D2-5F9F-22A7478F4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9D8883-AD55-E0BD-A436-413639C9D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C6F669-0AC4-1D6A-B3CB-3BD8FB9E45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8A553-EBCF-8A42-E617-3D81CB31FF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70424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0B336-6BA7-C075-7CD1-939D5B1E1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5F0333-D890-B07D-FBD0-5FC370F293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7F98B2-A25E-1CD9-DC6F-51B43DDE7C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B1E8B-A015-4800-54EC-927BD067A2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44676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85123-DD60-EBBC-88FE-6DFC38D9E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4D59C6-402D-B53F-24D6-3D4B3CAD35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6D7319-4865-A6FC-CBB3-A37262B78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E74FF-6234-1076-D468-0CC2F94917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66011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EC8B1-D7CD-B462-05DB-0DEC2F865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4DFFA5-45E6-2732-757D-ADE0B86A51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5B7CFF-F6ED-84C8-7645-69127AC37A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5CF24-E21A-6AA0-B467-9A917AA97C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4173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D748D-008D-F179-1618-FDF9320D2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C648F6-C187-DBBC-E14F-DDF100339B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0F0C4E-AAA8-F8AE-6825-A15E3A3E74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B9D9D0-B9E0-5EE1-2DA2-6DB6549037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743603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6B834-4E8E-66F6-644C-8E4F4C51B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118441-7947-AE15-7540-7BD696AC2F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6B3CA4-2D88-0320-1159-AC092AE9A8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677961-4A9E-ED91-CF78-5C97522EE2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00480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F0B3-EAB5-FA06-EC8D-8CFA415DF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7BFAC2-E647-7A1D-E4E5-A05BA7C3D0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70CD15-BD50-E938-DC37-877DD8086A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42D0DF-D418-8628-D90F-D9E861F99D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4483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526E9-B8E0-9EE4-8151-6C257B0C5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20BB13-AC6C-9387-55D6-77D0175A8F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A1C5AC-9780-7E59-0D6F-16028CDB6B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9EDA2E-4076-51CF-5620-8FDEECE132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172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A0683-3315-1976-6F2F-263C38C49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E9221F-2604-901F-D5BC-DA14B82106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ECB28A-7871-935F-1F54-1DA199DB98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75106-5556-7E81-0489-5DE4DF1338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4772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41ED9-A7D3-104B-2942-5C5646FCE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950AC3-A1B0-1234-EAB2-E39E0A1FD1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CFD439-7BA5-C2A4-306C-EA6BD30E29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5C932-4B96-E699-C493-C55DA3F319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24059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FA44D-4257-7F07-0598-A8A552687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882AE9-1361-90CD-D9D6-C767863ED5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97E7BC-E746-415C-3EB5-0D11FF2155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099DF7-7D53-B0A9-1B12-F7701F9CA4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330071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84A84-F1A0-5B3B-76E7-0502DFCD4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247C8C-E707-723B-5B02-50A6D25E03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782429-81C9-6593-6277-35EEFE961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3D2A05-579B-3775-204F-FC0C2391C6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3581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3BE3A-24C3-EBF0-056A-AD38D6DCC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26CC79-164F-8EA9-037E-D05AE87C09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385D06-57DC-D666-75A0-C727D92FEF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B3E530-4935-8279-EAAF-A2C9FB57C0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5585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A564A-A4BB-3576-6659-BFF5AD894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80E7BA-0AD5-D690-E899-4AF1D881D1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E07F43-B3D5-1339-97BB-CA6B8BD5A6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E8BC5-B9A6-46FD-EA82-A9996C3A52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9130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51259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C4351-2CF7-9327-4377-F8F78064C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4515E7-3299-8C32-F8BC-D531B37744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61E0A0-B01A-79BA-7E9F-E419EC08C3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A4EACA-64D6-DF93-772E-8B75D9E1BB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387216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BF7CF-64C7-7D04-61BA-9B031FBBA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408387-2C21-62D9-56FD-5C9533D6C1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6FA6E5-A9C7-8B1A-FE61-1A91293BA2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017194-CF9F-B3EF-82C1-4003303AFB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993203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8582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033CB-BC74-B59E-1397-3DFC3D90B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A91EFC-BF1B-5C9A-D6A4-54BF4F20F0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886ABC-7627-7DB6-C90C-F45D563864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B85CB2-CFEC-7635-9565-7A3DE9A8F1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348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E7B36-F690-7A0B-AA6A-5A1147E2D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C2DBCD-577D-D1EF-F47A-78D697F668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36FCAC-395D-39B7-9603-A24E051F01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FE50A-442A-AE97-AC6A-174F33EA1D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49558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2DB2E-D696-B70F-ECEB-3CF227603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4E808A-4A02-A105-CB51-4908A3122B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3B7843-0D03-55FF-2DCB-B37CA87DD8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4BCB2-E836-6F0F-5EC9-903CDB2D5B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54691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0F934-5206-E1E2-3512-1FEA96338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4ABA3B-145F-8E8C-F78B-C68928C46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068F5C-8960-FDC7-35EC-A48F24AA5B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7F8AF-9AB4-01C8-E2CB-12C2228385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16385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08439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6D667-1FA9-4A3F-302F-2A3A68C42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77718D-DA3B-512B-C767-9561D67765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2D2222-C3D0-C49B-7FE8-892F7B93B7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79820-054B-41BE-C5EB-C4A347EB33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9277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3EE64-B7F3-E1AF-E19D-FD1CEB936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AB54E1-F6D7-1730-7AF7-7F92249EDD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11706B-2695-1AD2-42F7-D557879EF0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A1BEA4-E7F0-6599-BD4C-A3B773D48E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888629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54D20-7426-EFAC-DC07-F3AF70D4B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3D2CF0-761C-1E84-2B5F-EFA93BFA70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C44892-743D-6F34-3490-0D1CD3232F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5A7BD0-1666-9E23-0CCC-0AFD129B90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1070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308439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32083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718AD-382C-E3E7-C21F-694FB3E6F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326CDB-6315-8A83-E23A-841552C7D2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4195B7-3326-266A-9CF4-7368976C20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0AE4C-87CB-0A63-8972-7E3C21D358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761253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A6E0B-A7E6-241A-EC00-0FB48655A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7EF093-8299-94E9-885F-313B214D9E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47B88C-13CD-DE49-8893-57E7DB9272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77B1C-9D58-925F-53BF-9E3B89BBC6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5681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8DCCD-7E60-1A78-E008-5C3880E28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46078B-0C96-3875-B27B-829FF87C13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B20F1D-62CA-8BB8-3B5A-8EC8473048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3A593-441A-CDEA-0258-A7C758D6FD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2056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162D8-1CA8-7113-9E5C-401C01B89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93E48-C1D3-D989-A86D-C07CB11538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1C3298-462F-5593-CB51-7864668B0B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B4918C-36F2-CDB0-E288-9204F5A0CB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616505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EFFB9-7520-AB5E-466A-CAA851A48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5731DE-EE61-C494-C1B8-DC6FA31357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D2CFDD-439F-CAD4-9ABE-328BEC93F3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8BCE62-B458-C6AE-AE7D-E5B2AB81DD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622363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5855F-D853-ADA3-D86F-58F0B4774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4E0331-881F-358C-A288-67A0421DEF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8AB18F-7D8F-1ECF-32A1-9688A23C69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645013-A2CA-3167-F1B3-537ACCB0E1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70634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49DE2-E1FD-FE87-8D2A-C27F04B0C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2CBDEB-F7B6-91A2-2A5D-9DC503FD25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CA0D19-FB15-D8B1-9E17-10B9E7B0C4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035A6-89F9-6B80-FDA5-30AA7A9981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18045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793BB-B1C6-47CC-F6F2-41FA995B0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83BB05-4A2E-C0CD-726C-6FAAD274B3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D215DE-A613-445D-4C96-76305B493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3EB833-C24B-595B-BFAA-16A3CBAA7B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5893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FCAD0-A0DC-2270-2C8B-0691C478D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C9959F-37E4-0D0D-FE48-E7E26DC825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D6357B-3BB4-AED3-14CB-37C44B339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6DC357-116D-8E9A-25D4-C8CD6CF6B5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41995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EF3F6-EAFE-B12B-44A0-58F211EC5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A83356-EBBB-1198-B4C7-A632BAF28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E53161-281D-4B1E-3B2E-B589ACB935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B80B-3D54-B593-CE22-4E8E5FF4BC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737502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67E7A-C2CC-C7B1-1E59-C246C201D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100019-ACA5-F2B3-2B85-3FBFA9A1C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A0FE24-ED60-87F0-F050-778EE92C80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11E12E-F98B-3F2C-F238-CDC0C8C1B2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609974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CCC82-210E-C6A6-F01F-8594EC7B2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58C905-E49C-BFC3-6920-EB1B25E430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200660-113A-CC8E-FADE-10B28E6339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7849BC-F179-2791-8F47-DCA945FFDA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420415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79A77-D023-4295-00D9-F88979E80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EA8DCB-D595-C69B-C5BF-7447867830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7F5D72-7764-233B-1514-72A17DC167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79DAFC-AB54-163F-2223-491903422E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0A43D9-C175-A943-AF5F-6F6E8A14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879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5EDA6-E943-C8D2-75CF-DEF5384C2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654566-A2ED-2741-74A8-F3AB0C3129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5F0A2C-B3EF-FA92-6981-4DA22168F6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9BC5CF-6C5A-9AF8-1791-024CE038ED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908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820BC-D85B-4803-1121-2CF5095D3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6FDE43-BB19-B838-D39B-B7188F046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8EC78E-2A5B-909F-AC52-45FC7EE8F6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CBB12C-71FD-458D-29AE-2DF50B8324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8213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CB8B1-1865-D563-130A-646415AA4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32824E-550F-2017-6C11-F0A205FBF4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F023E2-70B1-24ED-FF10-F8BEB8C4FA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AF743-1B1B-E811-F8D4-01A1679505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A43D9-C175-A943-AF5F-6F6E8A14762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55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092AC-283E-24FF-0DAD-5E75DF7564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49A8C3-6589-BDFB-87AE-0B9998C773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31980-A705-6865-F565-4C91E0F58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B60F-311D-4E44-AE69-8F4B2D3B53A6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C4BA7-131D-4EA8-5C22-E09897F6F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4F3C5-432D-F9EE-95CB-81C13038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9C8C9-DBE7-7B45-A9F9-F7F082EEA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98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5B07B-2C44-D018-07E1-C3AA78A66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F749E7-27CD-1B71-37A4-26C797D87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551B5-E079-F6FF-AAC6-56C224AEF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B60F-311D-4E44-AE69-8F4B2D3B53A6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FBCCD9-99B8-078A-1A5D-8D1E5BBC0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1BA9D-3B53-F68F-661D-D34159F48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9C8C9-DBE7-7B45-A9F9-F7F082EEA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496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032684-E762-7775-DFDD-65FDCB91A7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699915-3058-9A16-F6E7-99DB01586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4952C-0F30-02A4-312E-01BF65D2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B60F-311D-4E44-AE69-8F4B2D3B53A6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EECC1-6E4F-EEF5-E6E5-6C0A0D5E4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0E1CB-4BF0-B8C3-B1A1-81F535F55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9C8C9-DBE7-7B45-A9F9-F7F082EEA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456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875E-6FBB-226B-1242-F92254853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54458-C265-6B19-2A3D-3CE1739C0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1A726A-6F0D-4966-3445-CE0A1F298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B60F-311D-4E44-AE69-8F4B2D3B53A6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62CD0F-45FE-0BCD-8FE6-D9DCF5272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E1B179-DE11-ED23-30CC-89EFF93AB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9C8C9-DBE7-7B45-A9F9-F7F082EEA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493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6CEBB-C6FA-C70F-0D44-4DE7F0174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B7F392-E806-3047-D578-CB1F12CBB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34ECC-9280-49CF-C2BE-B37124CD9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B60F-311D-4E44-AE69-8F4B2D3B53A6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13E9E-6C84-76FE-6E52-54E71CBD0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69033-C599-1A68-0E0F-0D8F562E6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9C8C9-DBE7-7B45-A9F9-F7F082EEA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914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8C3BF-0AD1-7E37-9E8A-48FC1F114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363C4-5729-7777-731C-A7198D869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329039-6DB5-6051-E757-E9A4B7BF35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A22871-5BE3-878B-F3C6-B082CAE7A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B60F-311D-4E44-AE69-8F4B2D3B53A6}" type="datetimeFigureOut">
              <a:rPr lang="en-US" smtClean="0"/>
              <a:t>6/11/26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26418-1454-4410-CB3A-9889F7137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1FF222-740C-5EF3-1FBA-A80DCDCB5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9C8C9-DBE7-7B45-A9F9-F7F082EEA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058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26A25-63D9-26E4-9F3D-35A1B7932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2C5121-3A84-DDFA-84F8-B6820C049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B3775E-58CE-1F15-1C12-988A0CAE18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8FDDC9-258C-5F0A-63CA-A437B94B5D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95EBF6-0731-8363-0626-98D8B50604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6A9956-1EB1-9ADA-4C4B-C09AC6B55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B60F-311D-4E44-AE69-8F4B2D3B53A6}" type="datetimeFigureOut">
              <a:rPr lang="en-US" smtClean="0"/>
              <a:t>6/11/26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4070C2-2CAE-3F90-CC86-86E06160D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666434-3662-207F-7646-409164FAD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9C8C9-DBE7-7B45-A9F9-F7F082EEA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314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B70FD-CFBF-0A88-B171-6C53A7243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779234-4E09-72CD-8194-BD11B460D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B60F-311D-4E44-AE69-8F4B2D3B53A6}" type="datetimeFigureOut">
              <a:rPr lang="en-US" smtClean="0"/>
              <a:t>6/11/26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0B6A9-2E76-6D50-30E1-F72E9C2C4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CB486B-B80B-654D-9F89-D785C7E16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9C8C9-DBE7-7B45-A9F9-F7F082EEA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573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64E39C-CCCC-695D-D9F3-499B2C62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B60F-311D-4E44-AE69-8F4B2D3B53A6}" type="datetimeFigureOut">
              <a:rPr lang="en-US" smtClean="0"/>
              <a:t>6/11/26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64B4F7-DA8F-F86E-E3EB-D2B6F5681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D8C52F-550A-0E3F-83F7-2FD56DAA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9C8C9-DBE7-7B45-A9F9-F7F082EEA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154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3BAE8-EFC4-845E-72FB-F6CE07806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2A974-D4CD-A458-BB72-A7540A9D8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E82DAC-4400-2F9F-2064-18711A0601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F1DDA0-0F89-0F93-EDEF-13E0BF9D4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B60F-311D-4E44-AE69-8F4B2D3B53A6}" type="datetimeFigureOut">
              <a:rPr lang="en-US" smtClean="0"/>
              <a:t>6/11/26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DE0D18-BBBD-7BC5-1EC0-A8C8411F1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066A74-00F9-20D4-7B7C-3546247E3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9C8C9-DBE7-7B45-A9F9-F7F082EEA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39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92207-6CED-62E8-6F99-C56FC3133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D0948F-A66C-B507-D9E4-18154E7875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2246AA-FE73-9E5E-F3A1-512D63F2F1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42C4DF-6E72-288A-854E-D9CBADCAF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B60F-311D-4E44-AE69-8F4B2D3B53A6}" type="datetimeFigureOut">
              <a:rPr lang="en-US" smtClean="0"/>
              <a:t>6/11/26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751F07-8563-0A56-0890-087ADF03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C0BCE-3170-7C9F-6349-498C2FC2A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9C8C9-DBE7-7B45-A9F9-F7F082EEA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61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37C2C0-BF43-3C49-DB5E-D412A0C32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952FF-8B4D-BDFF-371E-77AFB71B4C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569AAE-B8EF-4842-644F-D31EB96FA8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FBB60F-311D-4E44-AE69-8F4B2D3B53A6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9C4DA9-7425-7B38-9CBF-D3EAF045FB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A9B722-0BB4-8350-2E1B-0235828386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D9C8C9-DBE7-7B45-A9F9-F7F082EEA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20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image" Target="../media/image1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7C83952A-DB24-5C6C-0647-28CEAFCD8E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B20E5B-E430-77B6-15CF-395400F5657B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FA1EE7-92F3-9F62-F32E-C925182AA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968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6A90A-97FD-D286-EDB6-6599060DE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08F13508-D605-7176-53AB-8A5BF5A862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F772F6-57CA-CAD3-20A6-B1B0F5CC1B50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37085C-8901-7275-989F-C84ED05828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BCD9AF-62E9-FF4B-137E-194BF9AE2DF9}"/>
              </a:ext>
            </a:extLst>
          </p:cNvPr>
          <p:cNvSpPr txBox="1"/>
          <p:nvPr/>
        </p:nvSpPr>
        <p:spPr>
          <a:xfrm>
            <a:off x="472631" y="1574679"/>
            <a:ext cx="6742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Three common myths about your health as a leader:</a:t>
            </a:r>
          </a:p>
          <a:p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pPr lvl="0"/>
            <a:r>
              <a:rPr lang="en-US" sz="2800" dirty="0">
                <a:solidFill>
                  <a:schemeClr val="bg1"/>
                </a:solidFill>
              </a:rPr>
              <a:t>2.  It is easy to stay healthy</a:t>
            </a:r>
          </a:p>
          <a:p>
            <a:pPr lvl="0"/>
            <a:endParaRPr lang="en-US" sz="2800" dirty="0">
              <a:solidFill>
                <a:schemeClr val="bg1"/>
              </a:solidFill>
            </a:endParaRPr>
          </a:p>
          <a:p>
            <a:pPr lvl="0"/>
            <a:r>
              <a:rPr lang="en-US" sz="2400" dirty="0">
                <a:solidFill>
                  <a:schemeClr val="bg1"/>
                </a:solidFill>
              </a:rPr>
              <a:t>According to the same study, 40% now show a high risk of burnout. That’s a 400% increase since 2015 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380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1DAE6-D00A-B92E-909D-5C50F0A7D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D145B961-DA97-B22D-AB54-1119F5982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93202F-FC1F-B9AE-F009-5A9F650A3740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C267DD-A36E-C23B-CF3F-6E25C7C30A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51CB96-A0FD-B10A-D651-00A73676A6B4}"/>
              </a:ext>
            </a:extLst>
          </p:cNvPr>
          <p:cNvSpPr txBox="1"/>
          <p:nvPr/>
        </p:nvSpPr>
        <p:spPr>
          <a:xfrm>
            <a:off x="472631" y="1574679"/>
            <a:ext cx="674220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Three common myths about your health as a leader:</a:t>
            </a:r>
          </a:p>
          <a:p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pPr lvl="0"/>
            <a:r>
              <a:rPr lang="en-US" sz="2800" dirty="0">
                <a:solidFill>
                  <a:schemeClr val="bg1"/>
                </a:solidFill>
              </a:rPr>
              <a:t>2.  It is easy to stay healthy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According to another study 90% of pastors work long hours, and 91% report experiencing some form of burnout, with 18% feeling completely exhausted.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875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A9B37-A4F8-34D7-D8AB-C66FDFE50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9D95028E-CDC7-B782-B747-7E287FD83D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0DA626-719E-F5D7-680D-0B390A871D9E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AB903B-C321-85F6-A3F0-C99647DFC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2EF994-5198-C80B-1053-4229BFE8CAFE}"/>
              </a:ext>
            </a:extLst>
          </p:cNvPr>
          <p:cNvSpPr txBox="1"/>
          <p:nvPr/>
        </p:nvSpPr>
        <p:spPr>
          <a:xfrm>
            <a:off x="472631" y="1574679"/>
            <a:ext cx="674220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Three common myths about your health as a leader:</a:t>
            </a:r>
          </a:p>
          <a:p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pPr lvl="0"/>
            <a:r>
              <a:rPr lang="en-US" sz="2800" dirty="0">
                <a:solidFill>
                  <a:schemeClr val="bg1"/>
                </a:solidFill>
              </a:rPr>
              <a:t>2.  It is easy to stay healthy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You need to fight for your health.  It is not easy.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10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9C353-40DD-71E6-542F-6FBF7508B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98F3A7B7-0287-0BD6-1F0B-A5460577FB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7FAAE8-83AF-8890-A5F3-B4BEC2E06055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C0EC67-6587-B58D-5331-98D45B27A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ED4C39-B4DE-3E9D-E9D3-F350203FD1E5}"/>
              </a:ext>
            </a:extLst>
          </p:cNvPr>
          <p:cNvSpPr txBox="1"/>
          <p:nvPr/>
        </p:nvSpPr>
        <p:spPr>
          <a:xfrm>
            <a:off x="472631" y="1574679"/>
            <a:ext cx="674220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Three common myths about your health as a leader:</a:t>
            </a:r>
          </a:p>
          <a:p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r>
              <a:rPr lang="en-US" sz="2800" dirty="0">
                <a:solidFill>
                  <a:schemeClr val="bg1"/>
                </a:solidFill>
              </a:rPr>
              <a:t>3. Once you gain health, you will automatically retain it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319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5A010-39C7-AAC1-DDA7-42AD09F3E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C3A0587E-08B9-6EA7-F9B1-CE43A43734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82D328-C3CD-83E2-F4EC-4ABACBD3F1E0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CA6B6A-FA39-4878-3DCF-CE9814F74B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0B7EC68-0247-F1C1-41F4-F85BD4A79B5A}"/>
              </a:ext>
            </a:extLst>
          </p:cNvPr>
          <p:cNvSpPr txBox="1"/>
          <p:nvPr/>
        </p:nvSpPr>
        <p:spPr>
          <a:xfrm>
            <a:off x="472631" y="1574679"/>
            <a:ext cx="674220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Three common myths about your health as a leader:</a:t>
            </a:r>
          </a:p>
          <a:p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r>
              <a:rPr lang="en-US" sz="2800" dirty="0">
                <a:solidFill>
                  <a:schemeClr val="bg1"/>
                </a:solidFill>
              </a:rPr>
              <a:t>3. Once you gain health, you will automatically retain it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How many great leaders do you know who have fallen?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35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C713D-F9F6-09EC-C1C8-9C746A7B2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C0DC11D8-37FA-59A2-B650-0B53BFAB62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181F0B-9D2B-CC40-091A-FBDC0BE58A6B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47221D-35C0-2511-1E6E-40BA83527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167B5D-BDC2-4387-1275-02C75B9D422C}"/>
              </a:ext>
            </a:extLst>
          </p:cNvPr>
          <p:cNvSpPr txBox="1"/>
          <p:nvPr/>
        </p:nvSpPr>
        <p:spPr>
          <a:xfrm>
            <a:off x="472631" y="1574679"/>
            <a:ext cx="6742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Three common myths about your health as a leader:</a:t>
            </a:r>
          </a:p>
          <a:p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r>
              <a:rPr lang="en-US" sz="2800" dirty="0">
                <a:solidFill>
                  <a:schemeClr val="bg1"/>
                </a:solidFill>
              </a:rPr>
              <a:t>3. Once you gain health, you will automatically retain it</a:t>
            </a:r>
          </a:p>
          <a:p>
            <a:pPr lvl="1"/>
            <a:endParaRPr lang="en-US" sz="2400" dirty="0">
              <a:solidFill>
                <a:schemeClr val="bg1"/>
              </a:solidFill>
            </a:endParaRP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Your health is under attack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 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012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C1B74-CB28-56F8-DE43-39EEF226C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C9B1D8D8-16B8-82BD-473C-E2065E39A1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07D702-90B8-1F3B-A3E3-B24AB5BD42EB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3E361D-F14A-5AB2-EC5E-DD896E229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239852-C034-0F97-3FD8-416BA9233023}"/>
              </a:ext>
            </a:extLst>
          </p:cNvPr>
          <p:cNvSpPr txBox="1"/>
          <p:nvPr/>
        </p:nvSpPr>
        <p:spPr>
          <a:xfrm>
            <a:off x="472631" y="1574679"/>
            <a:ext cx="674220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Three common myths about your health as a leader:</a:t>
            </a:r>
          </a:p>
          <a:p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r>
              <a:rPr lang="en-US" sz="2800" dirty="0">
                <a:solidFill>
                  <a:schemeClr val="bg1"/>
                </a:solidFill>
              </a:rPr>
              <a:t>3. Once you gain health, you will automatically retain it</a:t>
            </a:r>
          </a:p>
          <a:p>
            <a:pPr lvl="1"/>
            <a:endParaRPr lang="en-US" sz="2400" dirty="0">
              <a:solidFill>
                <a:schemeClr val="bg1"/>
              </a:solidFill>
            </a:endParaRP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Your health is under attack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 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I Cor 10:12 – “Therefore let anyone who thinks that he stands take heed lest he fall.”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572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3C16D-C6A2-5B7D-A4CA-AD9CA80A9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908ADC76-915E-ADF8-5BCB-84F29FC58A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7F438D-EEA4-4D4E-D5B7-73D7FF56C0C8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9CADED-B3FD-F9D5-5E30-C20CC680E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8F7119-83A0-CD7C-143D-275631427D16}"/>
              </a:ext>
            </a:extLst>
          </p:cNvPr>
          <p:cNvSpPr txBox="1"/>
          <p:nvPr/>
        </p:nvSpPr>
        <p:spPr>
          <a:xfrm>
            <a:off x="472631" y="1574679"/>
            <a:ext cx="72217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What is God’s desire for you as a leader?</a:t>
            </a:r>
            <a:endParaRPr lang="en-US" sz="2800" dirty="0">
              <a:solidFill>
                <a:schemeClr val="bg1"/>
              </a:solidFill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55696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DE360-8A8A-FEBA-CC3B-D5B05BA4D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0497C289-89C0-85D9-2688-26CD0F6622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8C9EE7-3152-6AD0-BB9B-F2C332DE84F2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780262-48A2-DDF1-49AC-EAF20A9DC1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BB8757-0083-B813-A322-79C92A4483B0}"/>
              </a:ext>
            </a:extLst>
          </p:cNvPr>
          <p:cNvSpPr txBox="1"/>
          <p:nvPr/>
        </p:nvSpPr>
        <p:spPr>
          <a:xfrm>
            <a:off x="472631" y="1574679"/>
            <a:ext cx="7221710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What is God’s desire for you as a leader?</a:t>
            </a:r>
            <a:endParaRPr lang="en-US" sz="2800" dirty="0">
              <a:solidFill>
                <a:schemeClr val="bg1"/>
              </a:solidFill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He gives strength to the weary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and increases the power of the weak.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Even youths grow tired and weary,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and young men stumble and fall;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 but those who hope in the LORD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will renew their strength.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They will soar on wings like eagles;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they will run and not grow weary,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they will walk and not be faint.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Isaiah 40:29-31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731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CF615-C245-4696-03C5-979D9E2DC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F2BE4F07-F34F-004C-BCFE-89F9DA86CE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C69CAEC-B432-3AC2-7403-B96B71403498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EB9857-CD13-87B4-EBEB-4EE00B468D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2EC684-FA0A-F107-990A-2588A0450458}"/>
              </a:ext>
            </a:extLst>
          </p:cNvPr>
          <p:cNvSpPr txBox="1"/>
          <p:nvPr/>
        </p:nvSpPr>
        <p:spPr>
          <a:xfrm>
            <a:off x="472631" y="1574679"/>
            <a:ext cx="722171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Instructions from your health coach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782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CC913-F6E3-050B-5060-E47A518E5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16FCF051-0E4F-E731-6520-3F6289B428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A9C45F-4C21-BA6C-8856-D4707E9F0934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CC9379-CC7C-9D29-B29F-61CC4813E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F12914-65F3-E986-34B4-C83A79DCF4A1}"/>
              </a:ext>
            </a:extLst>
          </p:cNvPr>
          <p:cNvSpPr txBox="1"/>
          <p:nvPr/>
        </p:nvSpPr>
        <p:spPr>
          <a:xfrm>
            <a:off x="472631" y="1574679"/>
            <a:ext cx="674220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Three common myths about your health as a leader:</a:t>
            </a:r>
          </a:p>
          <a:p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pPr lvl="0"/>
            <a:endParaRPr lang="en-US" sz="28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537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8C7E4-FB4A-BEFE-60B5-AD8A5C85C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33564A11-128F-A661-DADF-1D1C7EF70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03AF32-D258-147D-E7F4-5708C64BDC18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735419-AB82-D3AF-EAD3-D0F7B23055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1ED2E7F-BAE4-EAA7-7FDA-47C417AAE07D}"/>
              </a:ext>
            </a:extLst>
          </p:cNvPr>
          <p:cNvSpPr txBox="1"/>
          <p:nvPr/>
        </p:nvSpPr>
        <p:spPr>
          <a:xfrm>
            <a:off x="472631" y="1574679"/>
            <a:ext cx="722171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Instructions from your health coach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endParaRPr lang="en-US" sz="2800" dirty="0">
              <a:solidFill>
                <a:schemeClr val="bg1"/>
              </a:solidFill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He gives strength to the weary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  and increases the power of the weak  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09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48D96-7B8A-8BB9-278A-F59F171A6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BB920014-351A-4F18-392E-FB00A8E5C1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E5F177-5A95-0AD7-BF07-59EE79649523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D0F328-90EC-5F73-DDE8-A35D7007E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4D5A0D-A376-B785-4DAE-678954B740CF}"/>
              </a:ext>
            </a:extLst>
          </p:cNvPr>
          <p:cNvSpPr txBox="1"/>
          <p:nvPr/>
        </p:nvSpPr>
        <p:spPr>
          <a:xfrm>
            <a:off x="472631" y="1574679"/>
            <a:ext cx="722171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Instructions from your health coach</a:t>
            </a:r>
            <a:endParaRPr lang="en-US" sz="2400" dirty="0">
              <a:solidFill>
                <a:schemeClr val="bg1"/>
              </a:solidFill>
            </a:endParaRPr>
          </a:p>
          <a:p>
            <a:pPr algn="ctr"/>
            <a:endParaRPr lang="en-US" sz="2800" dirty="0">
              <a:solidFill>
                <a:schemeClr val="bg1"/>
              </a:solidFill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He gives strength to the weary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and increases the power of the weak</a:t>
            </a:r>
          </a:p>
          <a:p>
            <a:pPr algn="ctr"/>
            <a:endParaRPr lang="en-US" sz="2800" dirty="0">
              <a:solidFill>
                <a:schemeClr val="bg1"/>
              </a:solidFill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those who hope in the LORD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will renew their strength.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  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016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0B1EA3-9419-0949-A769-66F98F358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BA8B66E8-1AC4-50E2-9A83-B6CB66619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EF972EA-9A30-03DE-88D8-068EA3DF25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3057" r="15931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FE47EFA2-A10E-692E-53F4-1294A53F2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116F0B47-1D83-74DD-A1FD-4D65623A8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670352C2-0728-6DF7-0BEF-B01A3E43F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E9E6CD-7B70-359E-EE8B-3B06AA9FC74E}"/>
              </a:ext>
            </a:extLst>
          </p:cNvPr>
          <p:cNvSpPr txBox="1"/>
          <p:nvPr/>
        </p:nvSpPr>
        <p:spPr>
          <a:xfrm>
            <a:off x="472631" y="1574679"/>
            <a:ext cx="722171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 </a:t>
            </a:r>
            <a:r>
              <a:rPr lang="en-US" sz="2800" b="1" dirty="0">
                <a:solidFill>
                  <a:prstClr val="white"/>
                </a:solidFill>
                <a:latin typeface="Aptos" panose="02110004020202020204"/>
              </a:rPr>
              <a:t>Kings 19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2CBCFE-B4EF-F6A0-AAF0-5DE178ADF1D1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Health of a Leader</a:t>
            </a:r>
          </a:p>
        </p:txBody>
      </p:sp>
    </p:spTree>
    <p:extLst>
      <p:ext uri="{BB962C8B-B14F-4D97-AF65-F5344CB8AC3E}">
        <p14:creationId xmlns:p14="http://schemas.microsoft.com/office/powerpoint/2010/main" val="3455830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BD2118-62CD-F117-B9C2-81BBF2584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46C006A7-4CBF-46CC-4712-41DEED7C3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094E1AA-9030-E15F-DD76-3C1FCBEB7F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3057" r="15931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13E11D3B-9808-B06B-197E-C78871A22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D2DD657B-E30F-D35C-F124-E945254EE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BAAE39BD-22FB-6F02-498E-39042F437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865B49-804D-B69B-A1D5-BA2BB802103C}"/>
              </a:ext>
            </a:extLst>
          </p:cNvPr>
          <p:cNvSpPr txBox="1"/>
          <p:nvPr/>
        </p:nvSpPr>
        <p:spPr>
          <a:xfrm>
            <a:off x="472631" y="1574679"/>
            <a:ext cx="722171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 Kings 19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929391-CB29-26EC-5F39-613CD72438B1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Health of a Leader</a:t>
            </a:r>
          </a:p>
        </p:txBody>
      </p:sp>
      <p:pic>
        <p:nvPicPr>
          <p:cNvPr id="3" name="Picture 2" descr="A group of men standing next to a bonfire&#10;&#10;AI-generated content may be incorrect.">
            <a:extLst>
              <a:ext uri="{FF2B5EF4-FFF2-40B4-BE49-F238E27FC236}">
                <a16:creationId xmlns:a16="http://schemas.microsoft.com/office/drawing/2014/main" id="{8F074F24-A316-CD65-A087-963FD5F615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8035" y="2265605"/>
            <a:ext cx="6342817" cy="422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50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ED6B81-F289-F20B-0949-F4E772B0F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1658EE2E-ADA7-0307-B989-EE8830BDB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A3F3605-5860-3B60-5EB0-8794F1FF2A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3057" r="15931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7BBA2107-2EEA-3034-7C4A-81ACF961E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CFBF4C12-2919-11D4-AECD-AFB3389CD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9716C32C-31BD-FBD4-870F-3172A35E2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A86AF8-2261-E9F6-BC97-67FDCF94C5E1}"/>
              </a:ext>
            </a:extLst>
          </p:cNvPr>
          <p:cNvSpPr txBox="1"/>
          <p:nvPr/>
        </p:nvSpPr>
        <p:spPr>
          <a:xfrm>
            <a:off x="472631" y="1574679"/>
            <a:ext cx="722171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 Kings 19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2CBF71-5B68-6029-E642-9E2442053BCF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Health of a Leader</a:t>
            </a:r>
          </a:p>
        </p:txBody>
      </p:sp>
    </p:spTree>
    <p:extLst>
      <p:ext uri="{BB962C8B-B14F-4D97-AF65-F5344CB8AC3E}">
        <p14:creationId xmlns:p14="http://schemas.microsoft.com/office/powerpoint/2010/main" val="14425183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B2363B-CF17-8D50-19D6-5B6680495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639295D4-DF05-D0CA-43B2-48094DDBE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C4923F-9F8A-22F3-6BEC-F44F78862F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3057" r="15931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DE8CDC5-F623-967F-CC4A-02019CF8A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926F9A39-B614-A362-F2D1-4AB62B524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7B6327FB-5AF3-B521-B01D-5919C5A92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D24261-7C60-1201-BBE8-A363698E8A1A}"/>
              </a:ext>
            </a:extLst>
          </p:cNvPr>
          <p:cNvSpPr txBox="1"/>
          <p:nvPr/>
        </p:nvSpPr>
        <p:spPr>
          <a:xfrm>
            <a:off x="472631" y="1574679"/>
            <a:ext cx="722171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Stop – and be honest – I Kings 19:1-4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2800" b="1" dirty="0">
              <a:solidFill>
                <a:prstClr val="white"/>
              </a:solidFill>
              <a:latin typeface="Aptos" panose="02110004020202020204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94D79F-0732-4258-2BEC-D230811973C3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Health of a Leader</a:t>
            </a:r>
          </a:p>
        </p:txBody>
      </p:sp>
    </p:spTree>
    <p:extLst>
      <p:ext uri="{BB962C8B-B14F-4D97-AF65-F5344CB8AC3E}">
        <p14:creationId xmlns:p14="http://schemas.microsoft.com/office/powerpoint/2010/main" val="20180001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DFEE1E-5131-831F-3FA3-B62244006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2DBD767-AD5C-B775-7E60-39539F298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E7A6068-44F9-AF46-C487-E9512B47E8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3057" r="15931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B840ED0-7DFB-21B6-F0E2-B125BC171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E445612E-1263-A3ED-C3B6-DC05E094B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65D14878-2232-1277-CB89-FA7CFAC64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5D322D-D2E6-5B16-8576-53CBC6FC5E98}"/>
              </a:ext>
            </a:extLst>
          </p:cNvPr>
          <p:cNvSpPr txBox="1"/>
          <p:nvPr/>
        </p:nvSpPr>
        <p:spPr>
          <a:xfrm>
            <a:off x="472631" y="1574679"/>
            <a:ext cx="722171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Stop – and be honest – I Kings 19:1-4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about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relational pain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256770-5C9C-1ECF-0B9E-0B81E68CCD90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Health of a Leader</a:t>
            </a:r>
          </a:p>
        </p:txBody>
      </p:sp>
    </p:spTree>
    <p:extLst>
      <p:ext uri="{BB962C8B-B14F-4D97-AF65-F5344CB8AC3E}">
        <p14:creationId xmlns:p14="http://schemas.microsoft.com/office/powerpoint/2010/main" val="2441384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D22EAF-DD38-7038-8752-CFD3C2EDA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B3D2609-DBE6-3B51-07E2-367A0C4CB2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597CD52-CB56-FE6D-B35A-2121B1DD7E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3057" r="15931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60F04F6A-BB0B-1C90-3729-F5114705D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CBE3F6AC-B836-1005-2D32-E4B6B1E75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D0F5A776-2CE9-A619-9D3C-F4EFA6771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583EFF-ECFA-916A-CD25-3F3AFF3834D0}"/>
              </a:ext>
            </a:extLst>
          </p:cNvPr>
          <p:cNvSpPr txBox="1"/>
          <p:nvPr/>
        </p:nvSpPr>
        <p:spPr>
          <a:xfrm>
            <a:off x="472631" y="1574679"/>
            <a:ext cx="722171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Stop – and be honest – I Kings 19:1-4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about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relational pain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about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negative emotions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7C9820-C93B-CB0C-4DDA-701C2AAA64D1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Health of a Leader</a:t>
            </a:r>
          </a:p>
        </p:txBody>
      </p:sp>
    </p:spTree>
    <p:extLst>
      <p:ext uri="{BB962C8B-B14F-4D97-AF65-F5344CB8AC3E}">
        <p14:creationId xmlns:p14="http://schemas.microsoft.com/office/powerpoint/2010/main" val="30955774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622E19-9D8F-AD1B-6DB6-2E56A3ED2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DA8485BE-D687-FE6E-5C45-BF94D4A26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0971911-B657-C062-E6B1-7080F9C265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3057" r="15931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6B90DC52-FF4A-EA7E-7F70-95B739C28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1711F262-92B9-B1FC-05B3-4287DE0E4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BFDEF51-18D9-31C2-9685-1B0A8A9B4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7270FA-F09F-8E07-1253-0E70DEDA85CF}"/>
              </a:ext>
            </a:extLst>
          </p:cNvPr>
          <p:cNvSpPr txBox="1"/>
          <p:nvPr/>
        </p:nvSpPr>
        <p:spPr>
          <a:xfrm>
            <a:off x="472631" y="1574679"/>
            <a:ext cx="722171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Stop – and be honest – I Kings 19:1-4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about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relational pain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about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negative emotions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about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discouragement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8C2BA1-1369-3748-0A0F-90C1703CC14A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Health of a Leader</a:t>
            </a:r>
          </a:p>
        </p:txBody>
      </p:sp>
    </p:spTree>
    <p:extLst>
      <p:ext uri="{BB962C8B-B14F-4D97-AF65-F5344CB8AC3E}">
        <p14:creationId xmlns:p14="http://schemas.microsoft.com/office/powerpoint/2010/main" val="19386864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B05267-2331-C4F6-4B1B-937109267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1563B32-FB67-A5A2-4C2D-C0A47A08B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BAE07F7-7CD8-1F11-1607-1C77852DE4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3057" r="15931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6AD1BEC1-6BD1-D558-4402-1E97A6584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78A24C04-FD82-4552-7034-0A736E3E0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16F49961-A438-8862-AA09-07DF837C89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2E58A4-B685-775F-25DF-CAF9DA2570FD}"/>
              </a:ext>
            </a:extLst>
          </p:cNvPr>
          <p:cNvSpPr txBox="1"/>
          <p:nvPr/>
        </p:nvSpPr>
        <p:spPr>
          <a:xfrm>
            <a:off x="472631" y="1574679"/>
            <a:ext cx="722171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Stop – and be honest – I Kings 19:1-4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about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relational pain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about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negative emotions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about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discouragement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about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view of yourself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EABAE5-8547-D90F-8AEB-8CC6F1278F98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Health of a Leader</a:t>
            </a:r>
          </a:p>
        </p:txBody>
      </p:sp>
    </p:spTree>
    <p:extLst>
      <p:ext uri="{BB962C8B-B14F-4D97-AF65-F5344CB8AC3E}">
        <p14:creationId xmlns:p14="http://schemas.microsoft.com/office/powerpoint/2010/main" val="1168602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93296-1793-3BD4-1D93-B1E95C8B3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99599267-E507-C3AA-C339-5B5EF9D024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63BC7A-438A-7E9E-BA8E-AF0CADD095CA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4D028F-7CAF-4A59-507A-3554E12577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590D8D-9AE9-3F16-9597-0BC1496258CB}"/>
              </a:ext>
            </a:extLst>
          </p:cNvPr>
          <p:cNvSpPr txBox="1"/>
          <p:nvPr/>
        </p:nvSpPr>
        <p:spPr>
          <a:xfrm>
            <a:off x="472631" y="1574679"/>
            <a:ext cx="674220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Three common myths about your health as a leader:</a:t>
            </a:r>
          </a:p>
          <a:p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pPr marL="514350" lvl="0" indent="-514350"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It is spiritual to be unhealthy</a:t>
            </a:r>
          </a:p>
          <a:p>
            <a:pPr marL="514350" lvl="0" indent="-514350">
              <a:buAutoNum type="arabicPeriod"/>
            </a:pPr>
            <a:endParaRPr lang="en-US" sz="28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3708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993129-1DC7-282A-4A8A-4265F8777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AF02273-459B-EB29-6836-81AC937BE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2B56B98-B586-34A4-AEDF-E86E9C32BC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70" r="12565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F8608886-6B31-D984-7CFE-4CE84786B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133A1FE3-5D2A-170C-7C79-777E48567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49086809-2290-D098-20A9-203AD864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C67772-44F7-76E1-7E4C-9D5D5E663164}"/>
              </a:ext>
            </a:extLst>
          </p:cNvPr>
          <p:cNvSpPr txBox="1"/>
          <p:nvPr/>
        </p:nvSpPr>
        <p:spPr>
          <a:xfrm>
            <a:off x="472631" y="1574679"/>
            <a:ext cx="751164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physical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19:1-4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B3EB1E-4C33-CBF0-FEEC-516C380B36DF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</p:spTree>
    <p:extLst>
      <p:ext uri="{BB962C8B-B14F-4D97-AF65-F5344CB8AC3E}">
        <p14:creationId xmlns:p14="http://schemas.microsoft.com/office/powerpoint/2010/main" val="42547534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B6A044-D6C3-3D78-1B8B-DCD43C7DD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97B5523-C725-13D5-175D-2FA57EB99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4967F9E-3324-1E52-8ED0-E36B7C9272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70" r="12565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CF8806CE-80FD-4CD5-4D22-91EA4DD56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13B56FE8-CBA2-1CE1-6AEB-ED0405A98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EF2A3537-1C03-04E7-8D95-CF5595AE3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81FE09-4F84-F964-933D-73F7F5012FF6}"/>
              </a:ext>
            </a:extLst>
          </p:cNvPr>
          <p:cNvSpPr txBox="1"/>
          <p:nvPr/>
        </p:nvSpPr>
        <p:spPr>
          <a:xfrm>
            <a:off x="472630" y="1574679"/>
            <a:ext cx="753394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dirty="0">
                <a:solidFill>
                  <a:prstClr val="white"/>
                </a:solidFill>
              </a:rPr>
              <a:t>2. Care for your </a:t>
            </a:r>
            <a:r>
              <a:rPr lang="en-US" sz="2800" b="1" dirty="0">
                <a:solidFill>
                  <a:prstClr val="white"/>
                </a:solidFill>
              </a:rPr>
              <a:t>physical health</a:t>
            </a:r>
            <a:r>
              <a:rPr lang="en-US" sz="2800" dirty="0">
                <a:solidFill>
                  <a:prstClr val="white"/>
                </a:solidFill>
              </a:rPr>
              <a:t>– I Kings 19:1-4</a:t>
            </a:r>
          </a:p>
          <a:p>
            <a:pPr lvl="0">
              <a:defRPr/>
            </a:pPr>
            <a:endParaRPr lang="en-US" sz="2800" dirty="0">
              <a:solidFill>
                <a:schemeClr val="bg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  Sleep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BF9FE4-DF94-5559-D09D-BFC4BF7A61ED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</p:spTree>
    <p:extLst>
      <p:ext uri="{BB962C8B-B14F-4D97-AF65-F5344CB8AC3E}">
        <p14:creationId xmlns:p14="http://schemas.microsoft.com/office/powerpoint/2010/main" val="12722281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3242F7-D0A6-23BA-A91F-F868A9988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7F2E0A7-4A18-A0A9-D156-0638936B1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DAB072F-1A94-7203-1D85-ED2F01F5D3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70" r="12565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5B4AB19B-3E38-CA23-F981-48E8515A6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03102504-0B3C-CDBF-520C-16C720822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3A782643-2A43-47FD-3506-613CB9A8B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CD098D-B313-F181-5142-B4EEDDFF1E70}"/>
              </a:ext>
            </a:extLst>
          </p:cNvPr>
          <p:cNvSpPr txBox="1"/>
          <p:nvPr/>
        </p:nvSpPr>
        <p:spPr>
          <a:xfrm>
            <a:off x="472631" y="1574679"/>
            <a:ext cx="7545096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dirty="0">
                <a:solidFill>
                  <a:prstClr val="white"/>
                </a:solidFill>
              </a:rPr>
              <a:t>2. Care for your </a:t>
            </a:r>
            <a:r>
              <a:rPr lang="en-US" sz="2800" b="1" dirty="0">
                <a:solidFill>
                  <a:prstClr val="white"/>
                </a:solidFill>
              </a:rPr>
              <a:t>physical health</a:t>
            </a:r>
            <a:r>
              <a:rPr lang="en-US" sz="2800" dirty="0">
                <a:solidFill>
                  <a:prstClr val="white"/>
                </a:solidFill>
              </a:rPr>
              <a:t>– I Kings 19:1-4</a:t>
            </a:r>
          </a:p>
          <a:p>
            <a:pPr lvl="0">
              <a:defRPr/>
            </a:pPr>
            <a:endParaRPr lang="en-US" sz="2800" dirty="0">
              <a:solidFill>
                <a:prstClr val="white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white"/>
                </a:solidFill>
              </a:rPr>
              <a:t>  Sleep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lang="en-US" sz="2800" dirty="0">
              <a:solidFill>
                <a:prstClr val="white"/>
              </a:solidFill>
            </a:endParaRPr>
          </a:p>
          <a:p>
            <a:pPr lvl="2">
              <a:defRPr/>
            </a:pPr>
            <a:r>
              <a:rPr lang="en-US" sz="2800" dirty="0">
                <a:solidFill>
                  <a:prstClr val="white"/>
                </a:solidFill>
              </a:rPr>
              <a:t>	"Fatigue makes cowards of us all”  </a:t>
            </a:r>
          </a:p>
          <a:p>
            <a:pPr lvl="2">
              <a:defRPr/>
            </a:pPr>
            <a:r>
              <a:rPr lang="en-US" sz="2800" dirty="0">
                <a:solidFill>
                  <a:prstClr val="white"/>
                </a:solidFill>
              </a:rPr>
              <a:t>	General George Patton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051617-ED11-2050-C488-D20A2971F429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</p:spTree>
    <p:extLst>
      <p:ext uri="{BB962C8B-B14F-4D97-AF65-F5344CB8AC3E}">
        <p14:creationId xmlns:p14="http://schemas.microsoft.com/office/powerpoint/2010/main" val="9759430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A78077-8594-61A6-DE35-98F921505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5A3545A-1A87-47A5-31D3-C8137CAE1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799EBE8-E65E-63F0-79DB-EA47094D4C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70" r="12565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863CEA3C-0563-AC9C-9233-1F0666AC3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D1DFE442-0BD5-A0A7-184E-21186AF41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7012DA0A-0D40-CE69-04DB-224AFAB14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FEC6F-1878-FA03-BC73-023F76729077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6CBFF4-88A3-BFFA-5017-572541ADC5B4}"/>
              </a:ext>
            </a:extLst>
          </p:cNvPr>
          <p:cNvSpPr txBox="1"/>
          <p:nvPr/>
        </p:nvSpPr>
        <p:spPr>
          <a:xfrm>
            <a:off x="472631" y="1574679"/>
            <a:ext cx="742243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physical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19:1-4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Sleep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Eat  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2863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C2218B-06F4-CEBA-C31D-D659A2784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488DF51-3139-B02F-7E70-4DA492930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58A1DB4-16C9-A3D8-5A17-7632CF9F6A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70" r="12565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F1D38E03-74DB-648D-8612-20DD37F3D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C7CB4E8-CA82-CD13-F28D-34F0FCEA0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A442A940-9E82-A9BD-69B5-5A60FE1AA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B86B16-6822-82E7-468C-D4798E70A391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7959A4-180A-00F6-0CEC-A0536BC09C11}"/>
              </a:ext>
            </a:extLst>
          </p:cNvPr>
          <p:cNvSpPr txBox="1"/>
          <p:nvPr/>
        </p:nvSpPr>
        <p:spPr>
          <a:xfrm>
            <a:off x="472631" y="1574679"/>
            <a:ext cx="742243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physical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19:1-4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Sleep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Eat  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57588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B7D33B-4E1C-8098-074A-E1D4472B8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70E4C43E-9079-0194-0B9D-4CFD2E86B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D49E5B9-E41B-10AA-9EBB-87D6A719BD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70" r="12565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64007212-98BB-75B5-E3BC-29203870C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18B1D11E-DF53-ACB2-45D4-873A34AA6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7E31FA66-65F5-498E-9367-DAFB8EC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6B5694-3516-469D-D615-C124D4AC36EE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7A5465-047F-0C37-1BE4-22C3C0D6D8D5}"/>
              </a:ext>
            </a:extLst>
          </p:cNvPr>
          <p:cNvSpPr txBox="1"/>
          <p:nvPr/>
        </p:nvSpPr>
        <p:spPr>
          <a:xfrm>
            <a:off x="472631" y="1574679"/>
            <a:ext cx="7422432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physical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19:1-4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Sleep  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Eat   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Drink</a:t>
            </a:r>
          </a:p>
          <a:p>
            <a:pPr marR="0" lvl="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71895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6C3144-42C2-A089-693F-82C3734D1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3219EF5-AE09-C327-4124-58F08354A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F88777C-3907-2787-E6E6-8AAE31C546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70" r="12565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937DAF95-EECB-69B0-A636-EA10C9D63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4B3F56E8-EF52-8621-BD41-C84536EE1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4AAA8B97-09A0-F23C-8574-947ADE10B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B05E57-49BC-1E6F-4361-9ED7F9DE016A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EC0D32-4921-7A66-3D4F-E04046CA35A5}"/>
              </a:ext>
            </a:extLst>
          </p:cNvPr>
          <p:cNvSpPr txBox="1"/>
          <p:nvPr/>
        </p:nvSpPr>
        <p:spPr>
          <a:xfrm>
            <a:off x="472631" y="1574679"/>
            <a:ext cx="7422432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physical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19:1-4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Sleep  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Eat   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Drink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"Water is the most neglected nutrient in your diet, but one of the most vital." 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95110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98B081-6E05-73AC-B120-231238628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5DD10EF4-42B7-BD3A-3511-EF14C28B4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2FDEBE7-5800-3CDB-ED63-94851F152C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70" r="12565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4E6B1695-4B5A-AEF4-0A22-05D650B90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119B2C60-52D8-E5FD-3BF6-6DEFB974A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582BF74C-4E38-25B9-548C-2DF758F9B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4AD229-22E1-25BE-68AC-879CB0002AC2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B96061-7CB4-A778-E9B6-783BC803A9BB}"/>
              </a:ext>
            </a:extLst>
          </p:cNvPr>
          <p:cNvSpPr txBox="1"/>
          <p:nvPr/>
        </p:nvSpPr>
        <p:spPr>
          <a:xfrm>
            <a:off x="472631" y="1574679"/>
            <a:ext cx="7422432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physical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19:1-4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Sleep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Eat   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Drink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lvl="2"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"</a:t>
            </a:r>
            <a:r>
              <a:rPr lang="en-US" sz="2800" dirty="0">
                <a:solidFill>
                  <a:schemeClr val="bg1"/>
                </a:solidFill>
              </a:rPr>
              <a:t>Pure water is the world's first and foremost medicine.”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1445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9931AE-8F4D-33FB-CE49-E61A450A1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B795349-EB6E-BB33-49D7-648D49E8E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EAD86D5-14CB-8F47-649C-9A976CE90C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70" r="12565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B15DF022-39A1-AE73-921E-D9B3950B4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FA10D1D6-10C1-98BB-BBC6-777E26F66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A84C42C-15C6-9776-CA6B-85B0E3D3F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B87532-CF16-2DD8-30A1-40A19D9707A7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1E662F-2A98-EB9F-7D23-45BBFDABAE70}"/>
              </a:ext>
            </a:extLst>
          </p:cNvPr>
          <p:cNvSpPr txBox="1"/>
          <p:nvPr/>
        </p:nvSpPr>
        <p:spPr>
          <a:xfrm>
            <a:off x="472631" y="1574679"/>
            <a:ext cx="7422432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physical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19:1-4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Sleep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Eat   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Drink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  <a:p>
            <a:pPr lvl="2"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"</a:t>
            </a:r>
            <a:r>
              <a:rPr lang="en-US" sz="2800" dirty="0">
                <a:solidFill>
                  <a:schemeClr val="bg1"/>
                </a:solidFill>
              </a:rPr>
              <a:t>Thousands have lived without love, not one without water"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33959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54548F-207A-F5DF-EE59-A0070F6E3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6766CF9A-1AD7-DE2D-273D-368EFDC59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50AD00E-CF00-455E-7152-AD38D5C1D4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70" r="12565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99A3730-119A-402A-E4BE-8AA13E692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B4724C56-C7EF-3687-C13A-40F6AA602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31B902A-86A1-28A3-8426-ECC007D5C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C95BBC-165F-92F3-49C4-AA04783D74F2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630208-2F77-E7D3-CE9C-9C9C98AC999D}"/>
              </a:ext>
            </a:extLst>
          </p:cNvPr>
          <p:cNvSpPr txBox="1"/>
          <p:nvPr/>
        </p:nvSpPr>
        <p:spPr>
          <a:xfrm>
            <a:off x="472631" y="1574679"/>
            <a:ext cx="742243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physical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19:1-4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Sleep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Eat 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Drink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Exercise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0910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778C5-B467-0F77-762C-2D6E3AE9C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614C87A6-76DC-9CFD-3390-353D37E91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3C0C38-98AE-C9C1-8349-9C108623A874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00DCF4-BE35-9A61-D16B-73CC95988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7B8EF1-C24D-6133-B01A-E16EBC74CA5C}"/>
              </a:ext>
            </a:extLst>
          </p:cNvPr>
          <p:cNvSpPr txBox="1"/>
          <p:nvPr/>
        </p:nvSpPr>
        <p:spPr>
          <a:xfrm>
            <a:off x="472631" y="1574679"/>
            <a:ext cx="674220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Three common myths about your health as a leader:</a:t>
            </a:r>
          </a:p>
          <a:p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pPr marL="514350" lvl="0" indent="-514350"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It is spiritual to be unhealthy</a:t>
            </a:r>
          </a:p>
          <a:p>
            <a:pPr marL="514350" lvl="0" indent="-514350">
              <a:buAutoNum type="arabicPeriod"/>
            </a:pPr>
            <a:endParaRPr lang="en-US" sz="2800" dirty="0">
              <a:solidFill>
                <a:schemeClr val="bg1"/>
              </a:solidFill>
            </a:endParaRP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“To care for myself is selfish”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5805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F48E9-1591-0F83-7A8F-7DC01ECB4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13BDAFA5-9F3A-F66B-5C9F-DF02D605C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BDF561B-841A-D677-DF98-41D3FD68EF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70" r="12565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55075DE6-0E55-4F96-E589-326BB7628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E0D2635E-054D-7AB7-6FE0-F50CF325A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C77DFA2B-1044-3FB2-32AA-DA02A9316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5FAFFB-48BE-9C03-C7E8-004920578474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D4A3A7-26C4-CBF8-F823-D052C13CD409}"/>
              </a:ext>
            </a:extLst>
          </p:cNvPr>
          <p:cNvSpPr txBox="1"/>
          <p:nvPr/>
        </p:nvSpPr>
        <p:spPr>
          <a:xfrm>
            <a:off x="472631" y="1574679"/>
            <a:ext cx="7422432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physical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19:1-4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Sleep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Eat 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Drink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Exercise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chemeClr val="bg1"/>
                </a:solidFill>
              </a:rPr>
              <a:t>"We do not stop exercising because we grow old – we grow old because we stop exercising."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4261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25CBD4-D9C6-0DA6-7FE6-A0A4B030F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9CEE53E3-BD1E-1B65-342A-87FD46FF74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4A97483-5212-A2D5-3ECF-0B49C5BC5A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70" r="12565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8F9D0EC-3560-606B-19D8-1CA99669E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5DC6529B-E8B6-4207-8D80-F7D5778156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C7DDA174-C06D-6248-7022-426C36508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BC5E46-B9E2-5042-EED8-3A5EC5DC8B8B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6EA873-8DDE-D843-CD7E-53DB51615EDF}"/>
              </a:ext>
            </a:extLst>
          </p:cNvPr>
          <p:cNvSpPr txBox="1"/>
          <p:nvPr/>
        </p:nvSpPr>
        <p:spPr>
          <a:xfrm>
            <a:off x="472631" y="1574679"/>
            <a:ext cx="7422432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physical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19:1-4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Sleep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Eat 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Drink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Exercise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2"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"</a:t>
            </a:r>
            <a:r>
              <a:rPr lang="en-US" sz="2800" dirty="0">
                <a:solidFill>
                  <a:schemeClr val="bg1"/>
                </a:solidFill>
              </a:rPr>
              <a:t>If you don't make time for exercise, you will probably have to make time for illness.”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59247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A287FD-EF44-8DA9-8A1D-ACAF2DCEC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847D8240-DF6D-BBDB-9D7B-93FD677E7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CA69923-9365-F625-00C2-77E05FEE95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70" r="12565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8DDC7617-EAB0-9968-09E9-7C995DE0D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AF331347-2EDB-0E1B-7F3F-1140055B7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7BFE5DDE-FA2D-889F-E804-099C7C590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03CDC7-5303-D1DA-1B01-C650552497AF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E4C837-2CB7-A1C1-0E67-F31F0C552D16}"/>
              </a:ext>
            </a:extLst>
          </p:cNvPr>
          <p:cNvSpPr txBox="1"/>
          <p:nvPr/>
        </p:nvSpPr>
        <p:spPr>
          <a:xfrm>
            <a:off x="472631" y="1574679"/>
            <a:ext cx="7422432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physical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19:1-4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Sleep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Eat 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Drink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Exercise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2">
              <a:defRPr/>
            </a:pPr>
            <a:r>
              <a:rPr lang="en-US" sz="2800" dirty="0">
                <a:solidFill>
                  <a:schemeClr val="bg1"/>
                </a:solidFill>
              </a:rPr>
              <a:t>"Exercise is the most potent and underrated antidepressant." - Bill Phillips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6027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653472-14BB-89EC-4CF6-9301114D8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DA5E0175-5E30-41E1-FF5E-B9CA7BE5A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A109BF4-0298-5C13-90C7-ABB8B42D77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70" r="12565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44DD9EF9-F15B-3816-297B-405D7DEFB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E1ACC82D-4153-146F-3E82-EBD0B50141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BD88E4BF-26EC-5A69-210F-28B5B9397C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9F4099-9BF2-DE00-CE8F-632E51B59D8D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D43F60-4FE9-D913-3DA9-CC8918676A23}"/>
              </a:ext>
            </a:extLst>
          </p:cNvPr>
          <p:cNvSpPr txBox="1"/>
          <p:nvPr/>
        </p:nvSpPr>
        <p:spPr>
          <a:xfrm>
            <a:off x="472631" y="1574679"/>
            <a:ext cx="7422432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physical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19:1-4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Sleep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Eat 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Drink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Exercise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2"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"</a:t>
            </a:r>
            <a:r>
              <a:rPr lang="en-US" sz="2400" dirty="0">
                <a:solidFill>
                  <a:schemeClr val="bg1"/>
                </a:solidFill>
              </a:rPr>
              <a:t>Physical activity is 1.5 times more effective at reducing mild-to-moderate symptoms of depression, psychological stress and anxiety than medication or cognitive behavior therapy.”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6042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C8F726-AB08-848D-F464-C3F7E91C2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64B68DF8-EC8E-E42F-CEB2-2804721FD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56A2ECC-A955-0C81-D630-1698E5C58A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70" r="12565"/>
          <a:stretch>
            <a:fillRect/>
          </a:stretch>
        </p:blipFill>
        <p:spPr bwMode="auto">
          <a:xfrm>
            <a:off x="3657300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143B373D-5EA7-10BB-68D0-D26988F2A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AF05A733-ADB0-69F2-996A-274EDCD4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B562B986-75E8-2E4A-4C32-6AE24767B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9305A8-7034-A89A-1ABB-1E7B12F60386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821309-795A-ECE2-8FD1-DD008DCDA631}"/>
              </a:ext>
            </a:extLst>
          </p:cNvPr>
          <p:cNvSpPr txBox="1"/>
          <p:nvPr/>
        </p:nvSpPr>
        <p:spPr>
          <a:xfrm>
            <a:off x="472631" y="1574679"/>
            <a:ext cx="742243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physical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19:1-4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Sleep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Eat 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Drink </a:t>
            </a:r>
          </a:p>
          <a:p>
            <a:pPr marL="1371600" marR="0" lvl="2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Exercise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89433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FBCC8B-202A-15A5-1053-45F51AB5B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8FE5602C-1881-1AEA-5153-6CC1E82E7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6C167D2-8AA8-3279-E483-A9D77A92D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277C04A-500C-6D75-0036-D43AEC8C5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3E30FFCC-02F2-A033-E1EF-A506F98A7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985F60FB-D6D6-FCE1-6460-0D4C109BD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774E7B-8307-1964-09A3-B751B7402AEE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CF35B0-9925-35E0-7CFF-21353A03F73E}"/>
              </a:ext>
            </a:extLst>
          </p:cNvPr>
          <p:cNvSpPr txBox="1"/>
          <p:nvPr/>
        </p:nvSpPr>
        <p:spPr>
          <a:xfrm>
            <a:off x="481029" y="1500389"/>
            <a:ext cx="88581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spiritual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7998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64B4BC-7F92-2605-C6B8-59336EDF4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55454167-70E8-102D-DC59-27E6FFDD9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49A7C62-D727-3DD8-8ACA-BB604A35D6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C3F1A133-4BEA-835B-457C-754528A2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4370B11F-69C0-8176-7D1A-7C4FE2616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8B677BB8-E8BE-10E9-0AD1-B16B34D51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1DFA08-CF63-4668-4879-59F1E24D770B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96ECAB-1940-6903-EB81-E0241CB66618}"/>
              </a:ext>
            </a:extLst>
          </p:cNvPr>
          <p:cNvSpPr txBox="1"/>
          <p:nvPr/>
        </p:nvSpPr>
        <p:spPr>
          <a:xfrm>
            <a:off x="481029" y="1500389"/>
            <a:ext cx="88581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spiritual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 descr="A village in the mountains&#10;&#10;AI-generated content may be incorrect.">
            <a:extLst>
              <a:ext uri="{FF2B5EF4-FFF2-40B4-BE49-F238E27FC236}">
                <a16:creationId xmlns:a16="http://schemas.microsoft.com/office/drawing/2014/main" id="{ECCC7163-DD16-1993-D4C8-EDCD4B21F7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415" y="2192886"/>
            <a:ext cx="6249918" cy="41579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50F4CF-6CE4-3BA9-4E4C-16367CC9B0B9}"/>
              </a:ext>
            </a:extLst>
          </p:cNvPr>
          <p:cNvSpPr txBox="1"/>
          <p:nvPr/>
        </p:nvSpPr>
        <p:spPr>
          <a:xfrm>
            <a:off x="1955117" y="2452322"/>
            <a:ext cx="1795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Mount Horeb</a:t>
            </a:r>
          </a:p>
        </p:txBody>
      </p:sp>
    </p:spTree>
    <p:extLst>
      <p:ext uri="{BB962C8B-B14F-4D97-AF65-F5344CB8AC3E}">
        <p14:creationId xmlns:p14="http://schemas.microsoft.com/office/powerpoint/2010/main" val="42843349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189373-32B3-7F9C-BC8E-3049F88F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6B3FF96A-1968-36D2-707A-ACBEC2BD5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EC9D429-E0FF-92B0-062F-6F1B485DD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B16C7DFF-4343-D8D0-CA2A-512BEF6FA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C4D79426-27B2-0F22-58A4-798615758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50064E6C-6830-5D0A-D63D-7D5786D8A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03584B-B65D-A4E4-F5B3-BB90A0EFDC2B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AAAC74-101F-0171-5922-37D70E808034}"/>
              </a:ext>
            </a:extLst>
          </p:cNvPr>
          <p:cNvSpPr txBox="1"/>
          <p:nvPr/>
        </p:nvSpPr>
        <p:spPr>
          <a:xfrm>
            <a:off x="481029" y="1500389"/>
            <a:ext cx="88581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spiritual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 descr="A village in the mountains&#10;&#10;AI-generated content may be incorrect.">
            <a:extLst>
              <a:ext uri="{FF2B5EF4-FFF2-40B4-BE49-F238E27FC236}">
                <a16:creationId xmlns:a16="http://schemas.microsoft.com/office/drawing/2014/main" id="{60AA7870-9BA1-6E1E-85B8-C035466C7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415" y="2192886"/>
            <a:ext cx="6249918" cy="41579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B50466-298B-84A7-C1D8-0BA09E5AE464}"/>
              </a:ext>
            </a:extLst>
          </p:cNvPr>
          <p:cNvSpPr txBox="1"/>
          <p:nvPr/>
        </p:nvSpPr>
        <p:spPr>
          <a:xfrm>
            <a:off x="8369103" y="5591997"/>
            <a:ext cx="35460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Where do you go to have longer conversations with God?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6EFEEB-04C5-F590-AE0A-A0698F40C4E6}"/>
              </a:ext>
            </a:extLst>
          </p:cNvPr>
          <p:cNvSpPr txBox="1"/>
          <p:nvPr/>
        </p:nvSpPr>
        <p:spPr>
          <a:xfrm>
            <a:off x="1955117" y="2452322"/>
            <a:ext cx="1795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Mount Horeb</a:t>
            </a:r>
          </a:p>
        </p:txBody>
      </p:sp>
    </p:spTree>
    <p:extLst>
      <p:ext uri="{BB962C8B-B14F-4D97-AF65-F5344CB8AC3E}">
        <p14:creationId xmlns:p14="http://schemas.microsoft.com/office/powerpoint/2010/main" val="14226062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09B367-506D-8C50-2430-9F1D1F001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76FF22D1-9CD6-ABD4-9C8F-17F953CEC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835D04F-D0D5-8302-7B37-5C666A6B8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C9811ED-BC19-731C-0082-33B4B3A80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1CC1A57F-F50C-ABCA-BB87-475D72D8D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EA4FD821-4D33-528A-4AF6-770646C8B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DE22BB-6C2E-F854-B6E8-5C98AA57086D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90D160-14AE-8597-036D-9D340D190770}"/>
              </a:ext>
            </a:extLst>
          </p:cNvPr>
          <p:cNvSpPr txBox="1"/>
          <p:nvPr/>
        </p:nvSpPr>
        <p:spPr>
          <a:xfrm>
            <a:off x="481029" y="1500389"/>
            <a:ext cx="885818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spiritual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lang="en-US" sz="2800" dirty="0">
                <a:solidFill>
                  <a:prstClr val="white"/>
                </a:solidFill>
              </a:rPr>
              <a:t>Elijah’s complaint –  vs 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383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541FC8-50D6-E238-537C-C3E45F932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E000899-8691-DB1E-19B5-D4909FB12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21DE587-1838-7D37-4A42-E49980B90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C55CE91D-AE5F-A23B-28D5-F71C20F1A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7384EFB2-D35D-2593-7B5A-51D46DCA6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755EF34F-0BF4-CB28-342C-9ABAF0A8E1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38E2E2-5EA5-8723-4224-800552A99EDC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8FDBDA-24E7-23A9-1758-0D168C9E4C1B}"/>
              </a:ext>
            </a:extLst>
          </p:cNvPr>
          <p:cNvSpPr txBox="1"/>
          <p:nvPr/>
        </p:nvSpPr>
        <p:spPr>
          <a:xfrm>
            <a:off x="481029" y="1500389"/>
            <a:ext cx="885818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spiritual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Aptos" panose="02110004020202020204"/>
              </a:rPr>
              <a:t>Elijah’s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complaint –  vs 10</a:t>
            </a:r>
          </a:p>
          <a:p>
            <a:pPr lvl="0"/>
            <a:endParaRPr lang="en-US" sz="2800" dirty="0">
              <a:solidFill>
                <a:prstClr val="white"/>
              </a:solidFill>
              <a:latin typeface="Aptos" panose="02110004020202020204"/>
            </a:endParaRPr>
          </a:p>
          <a:p>
            <a:pPr lvl="0"/>
            <a:r>
              <a:rPr lang="en-US" sz="2800" dirty="0">
                <a:solidFill>
                  <a:prstClr val="white"/>
                </a:solidFill>
                <a:latin typeface="Aptos" panose="02110004020202020204"/>
              </a:rPr>
              <a:t>T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rest, change of location, distance from </a:t>
            </a:r>
            <a:r>
              <a:rPr lang="en-US" sz="2800" dirty="0">
                <a:solidFill>
                  <a:prstClr val="white"/>
                </a:solidFill>
              </a:rPr>
              <a:t>difficult people,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and the</a:t>
            </a:r>
            <a:r>
              <a:rPr lang="en-US" sz="2800" dirty="0">
                <a:solidFill>
                  <a:prstClr val="white"/>
                </a:solidFill>
              </a:rPr>
              <a:t> removal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of stress has not changed him.</a:t>
            </a:r>
          </a:p>
          <a:p>
            <a:pPr lvl="0"/>
            <a:endParaRPr lang="en-US" sz="2800" dirty="0">
              <a:solidFill>
                <a:prstClr val="white"/>
              </a:solidFill>
              <a:latin typeface="Aptos" panose="02110004020202020204"/>
            </a:endParaRPr>
          </a:p>
          <a:p>
            <a:pPr lvl="0"/>
            <a:r>
              <a:rPr lang="en-US" sz="2800" dirty="0">
                <a:solidFill>
                  <a:prstClr val="white"/>
                </a:solidFill>
                <a:latin typeface="Aptos" panose="02110004020202020204"/>
              </a:rPr>
              <a:t>	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983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C6AD5-F778-4D45-C3D7-9BED65DC5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829263D9-B200-F0B8-1361-CF093B5BE4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48777A-7E87-E38F-07AF-E0C786EFFB90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FDC4AE-6D81-4EDB-A052-AD73D6E0C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37AD2E-4226-2FA0-DE83-1B4DA092ACCB}"/>
              </a:ext>
            </a:extLst>
          </p:cNvPr>
          <p:cNvSpPr txBox="1"/>
          <p:nvPr/>
        </p:nvSpPr>
        <p:spPr>
          <a:xfrm>
            <a:off x="472631" y="1574679"/>
            <a:ext cx="674220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Three common myths about your health as a leader:</a:t>
            </a:r>
          </a:p>
          <a:p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pPr marL="514350" lvl="0" indent="-514350"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It is spiritual to be unhealthy</a:t>
            </a:r>
          </a:p>
          <a:p>
            <a:pPr marL="514350" lvl="0" indent="-514350">
              <a:buAutoNum type="arabicPeriod"/>
            </a:pPr>
            <a:endParaRPr lang="en-US" sz="2800" dirty="0">
              <a:solidFill>
                <a:schemeClr val="bg1"/>
              </a:solidFill>
            </a:endParaRPr>
          </a:p>
          <a:p>
            <a:pPr lvl="1"/>
            <a:endParaRPr lang="en-US" dirty="0"/>
          </a:p>
        </p:txBody>
      </p:sp>
      <p:pic>
        <p:nvPicPr>
          <p:cNvPr id="30722" name="Picture 2" descr="Shane Claiborne - Today folks around ...">
            <a:extLst>
              <a:ext uri="{FF2B5EF4-FFF2-40B4-BE49-F238E27FC236}">
                <a16:creationId xmlns:a16="http://schemas.microsoft.com/office/drawing/2014/main" id="{91A1A682-9416-DBD9-2783-0241B3E0B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234" y="3579851"/>
            <a:ext cx="3789401" cy="283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4059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99D64D-48FE-505A-03E5-272666B2E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BC06F13D-551A-32DA-3A93-3D7FAE5D7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733872E-605D-6FB7-4551-4CDA577F3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A9A34797-7CA6-5D5E-F583-046F2EC3A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A43D7AD6-E388-099E-F0C6-CB63C1117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A4F351E6-5C5C-9373-E5FB-AA4E8F9A2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D805E6-FAA9-B5C0-056E-62BF71FCAC38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69A7F6-CD91-E2BF-AA28-9261F6C7B44D}"/>
              </a:ext>
            </a:extLst>
          </p:cNvPr>
          <p:cNvSpPr txBox="1"/>
          <p:nvPr/>
        </p:nvSpPr>
        <p:spPr>
          <a:xfrm>
            <a:off x="481029" y="1500389"/>
            <a:ext cx="885818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spiritual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0">
              <a:defRPr/>
            </a:pPr>
            <a:r>
              <a:rPr lang="en-US" sz="2800" dirty="0">
                <a:solidFill>
                  <a:prstClr val="white"/>
                </a:solidFill>
              </a:rPr>
              <a:t>Elijah’s complaint –  vs 10</a:t>
            </a:r>
          </a:p>
          <a:p>
            <a:pPr lvl="0"/>
            <a:endParaRPr lang="en-US" sz="2800" dirty="0">
              <a:solidFill>
                <a:prstClr val="white"/>
              </a:solidFill>
            </a:endParaRPr>
          </a:p>
          <a:p>
            <a:pPr lvl="0"/>
            <a:r>
              <a:rPr lang="en-US" sz="2800" dirty="0">
                <a:solidFill>
                  <a:prstClr val="white"/>
                </a:solidFill>
              </a:rPr>
              <a:t>Time, rest, change of location, distance from difficult people, and the removal of stress has not changed him.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dirty="0">
              <a:solidFill>
                <a:prstClr val="white"/>
              </a:solidFill>
              <a:latin typeface="Aptos" panose="02110004020202020204"/>
            </a:endParaRPr>
          </a:p>
          <a:p>
            <a:r>
              <a:rPr lang="en-US" sz="2800" dirty="0">
                <a:solidFill>
                  <a:prstClr val="white"/>
                </a:solidFill>
              </a:rPr>
              <a:t>	“Wherever you go, there you are”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367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47D4CC-A2E7-5F5B-26BE-7F5C59251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12A3AAA-26B1-37C5-8119-8119A3C42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3F980C6-DCF2-089D-1E77-10625AFA0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4EBC170-584A-4B19-7803-2011A07DB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CE6ACC1-1847-2032-4EF6-91A9DE4E3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3E3732CA-DADF-2EE1-10D4-B5FA2000C2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0B2C91-D94E-1EAD-AE92-0E05A6496064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F85A2F-D43B-D281-29C4-7AC0AE04F09E}"/>
              </a:ext>
            </a:extLst>
          </p:cNvPr>
          <p:cNvSpPr txBox="1"/>
          <p:nvPr/>
        </p:nvSpPr>
        <p:spPr>
          <a:xfrm>
            <a:off x="481029" y="1500389"/>
            <a:ext cx="885818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spiritual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How does God realign my soul and spirit?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4174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98B701-9E9B-8DE6-562A-AE1B38546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8704FC59-2A9A-C83D-F2BA-09F954683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C311BD9-A822-D918-5ECF-6609974C8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85A1B91D-4E3D-93C2-8030-8E7DC4AC8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1D47E79-EC6A-DACE-2974-246108E4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372C028B-2CAC-D2D0-2DA0-0AFF527B4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88FF34-7CEE-0A16-DE0F-FC3E4D78487A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C26491-C8D4-9489-E21F-874923DB51E0}"/>
              </a:ext>
            </a:extLst>
          </p:cNvPr>
          <p:cNvSpPr txBox="1"/>
          <p:nvPr/>
        </p:nvSpPr>
        <p:spPr>
          <a:xfrm>
            <a:off x="481028" y="1500389"/>
            <a:ext cx="906441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spiritual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How does God realign my soul and spirit?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Remind - vs11-13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52513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007189-394D-9466-0682-2AE3B47DF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6ED5057-6E45-9F95-D53E-BD9122F12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FC70493-8284-0CCA-CEFF-E1F4A70EA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5BC165D-3A2B-6DC6-7872-AF9BA7183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3331A1F0-40EF-170C-60EE-28AF7B1FB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CFE6739F-C5C8-6F63-6595-4E61BF733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701E8B-E105-A68C-8A6F-F38219ADC1EE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E884ED-92B7-4E4C-FCEA-CEA1CF52BDFB}"/>
              </a:ext>
            </a:extLst>
          </p:cNvPr>
          <p:cNvSpPr txBox="1"/>
          <p:nvPr/>
        </p:nvSpPr>
        <p:spPr>
          <a:xfrm>
            <a:off x="481028" y="1500389"/>
            <a:ext cx="906441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spiritual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How does God realign my soul and spirit?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Remind - vs11-13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Reframe – vs 18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8277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B30E28-B61F-FD2B-D010-F4D586785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6D6849C2-D181-7517-43A9-60DBC0592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A098E1D-77BE-1046-705A-0992F3162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C96BD9F9-9E11-114D-E4CB-BF50F7CCF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FFDF2270-52A7-7048-1D34-CAE7732A4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F6FEE7A5-6822-B749-50EF-C1538764C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4D40FC1-8E50-23A6-AE21-3EF0E6448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740" y="1178140"/>
            <a:ext cx="4236720" cy="423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3535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12178D-AD18-A84B-3672-ADD675C91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DBF3BC4-E2D7-41B2-55E0-079AD00CE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07949F4-0D07-31F0-AA9D-E46ACBA9B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A9F69272-2C5D-F498-F65D-0FE6D98DB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1F538202-6D19-EA43-46C5-D725B9E6C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8B271FAB-797B-C94F-8914-EA242AB6F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B9CF62E-E8EA-0202-6FD6-38EC727FB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740" y="1178140"/>
            <a:ext cx="4236720" cy="423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EE07F1-6D7E-9AAA-1B05-C990FE3C1A7A}"/>
              </a:ext>
            </a:extLst>
          </p:cNvPr>
          <p:cNvSpPr txBox="1"/>
          <p:nvPr/>
        </p:nvSpPr>
        <p:spPr>
          <a:xfrm>
            <a:off x="8528590" y="4708464"/>
            <a:ext cx="4474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86381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What is happening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79F0EAA-ADDA-386F-C306-ADBE41F42508}"/>
              </a:ext>
            </a:extLst>
          </p:cNvPr>
          <p:cNvCxnSpPr>
            <a:cxnSpLocks/>
          </p:cNvCxnSpPr>
          <p:nvPr/>
        </p:nvCxnSpPr>
        <p:spPr>
          <a:xfrm flipH="1">
            <a:off x="7223042" y="4970074"/>
            <a:ext cx="1208314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2021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D6ED93-F530-B895-77DE-03CA7CF3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D83B3771-9991-1D70-1F38-5DAB401B5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3CE58E7-DF18-4E51-62E6-001C99FA6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EC0FB37-45C4-A678-03A2-B75A28A58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945D1100-169D-18B8-4997-0AB708483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B83BE68C-2728-B886-0EDF-4260B3191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4A735D30-EE58-6E5E-D6A6-E60E71543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740" y="1178140"/>
            <a:ext cx="4236720" cy="423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Frame Png Images – Browse 2,032,804 Stock Photos, Vectors, and Video |  Adobe Stock">
            <a:extLst>
              <a:ext uri="{FF2B5EF4-FFF2-40B4-BE49-F238E27FC236}">
                <a16:creationId xmlns:a16="http://schemas.microsoft.com/office/drawing/2014/main" id="{DC5BE5A1-DF8E-CE24-A209-CFC9ED3B61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8368" r="89749">
                        <a14:foregroundMark x1="10042" y1="15556" x2="8787" y2="15000"/>
                        <a14:foregroundMark x1="8368" y1="14722" x2="8368" y2="1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7" t="-1385" r="208" b="-1385"/>
          <a:stretch/>
        </p:blipFill>
        <p:spPr bwMode="auto">
          <a:xfrm>
            <a:off x="2868498" y="-450850"/>
            <a:ext cx="5439004" cy="775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D218048-5C99-C17F-ADB6-2197CFBC63F9}"/>
              </a:ext>
            </a:extLst>
          </p:cNvPr>
          <p:cNvCxnSpPr>
            <a:cxnSpLocks/>
          </p:cNvCxnSpPr>
          <p:nvPr/>
        </p:nvCxnSpPr>
        <p:spPr>
          <a:xfrm flipH="1">
            <a:off x="7223042" y="4970074"/>
            <a:ext cx="1208314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7CDCC83-981C-EEEB-52A4-6A1542C83248}"/>
              </a:ext>
            </a:extLst>
          </p:cNvPr>
          <p:cNvSpPr txBox="1"/>
          <p:nvPr/>
        </p:nvSpPr>
        <p:spPr>
          <a:xfrm>
            <a:off x="8123280" y="5559748"/>
            <a:ext cx="4474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86381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My frame for interpreting what is happening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16836BD-0A90-20FF-33C0-DF491352B62A}"/>
              </a:ext>
            </a:extLst>
          </p:cNvPr>
          <p:cNvCxnSpPr>
            <a:cxnSpLocks/>
          </p:cNvCxnSpPr>
          <p:nvPr/>
        </p:nvCxnSpPr>
        <p:spPr>
          <a:xfrm flipH="1">
            <a:off x="7547067" y="5813743"/>
            <a:ext cx="527957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AB69E9A-A823-37A6-7823-3E0480E33049}"/>
              </a:ext>
            </a:extLst>
          </p:cNvPr>
          <p:cNvSpPr txBox="1"/>
          <p:nvPr/>
        </p:nvSpPr>
        <p:spPr>
          <a:xfrm>
            <a:off x="8528590" y="4708464"/>
            <a:ext cx="4474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86381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What is happening</a:t>
            </a:r>
          </a:p>
        </p:txBody>
      </p:sp>
    </p:spTree>
    <p:extLst>
      <p:ext uri="{BB962C8B-B14F-4D97-AF65-F5344CB8AC3E}">
        <p14:creationId xmlns:p14="http://schemas.microsoft.com/office/powerpoint/2010/main" val="37478285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92A17C-94C4-5FEB-B77C-AC620841D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C169AC05-0E38-C6AC-539A-AFC390B2C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9B51FFF-CC45-0CC6-24EC-B70ECE598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BCAD7367-D460-B718-18E4-F95000EF86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006BE174-F673-C349-4674-144C14718A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0AD8C5A-F3D1-23C4-166D-30E330F041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F4C9E86-4304-3175-5A84-59C9618B0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740" y="1178140"/>
            <a:ext cx="4236720" cy="423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Frame Png Images – Browse 2,032,804 Stock Photos, Vectors, and Video |  Adobe Stock">
            <a:extLst>
              <a:ext uri="{FF2B5EF4-FFF2-40B4-BE49-F238E27FC236}">
                <a16:creationId xmlns:a16="http://schemas.microsoft.com/office/drawing/2014/main" id="{C3E93A80-655F-7310-45CC-54CD13331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8368" r="89749">
                        <a14:foregroundMark x1="10042" y1="15556" x2="8787" y2="15000"/>
                        <a14:foregroundMark x1="8368" y1="14722" x2="8368" y2="1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7" t="-1385" r="208" b="-1385"/>
          <a:stretch/>
        </p:blipFill>
        <p:spPr bwMode="auto">
          <a:xfrm>
            <a:off x="2868498" y="-450850"/>
            <a:ext cx="5439004" cy="775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07AE011-10CC-C284-8CDC-A269938C5485}"/>
              </a:ext>
            </a:extLst>
          </p:cNvPr>
          <p:cNvCxnSpPr>
            <a:cxnSpLocks/>
          </p:cNvCxnSpPr>
          <p:nvPr/>
        </p:nvCxnSpPr>
        <p:spPr>
          <a:xfrm flipH="1">
            <a:off x="7223042" y="4970074"/>
            <a:ext cx="1208314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E248BC4-5E85-BFA4-B624-C0C72729AD19}"/>
              </a:ext>
            </a:extLst>
          </p:cNvPr>
          <p:cNvSpPr txBox="1"/>
          <p:nvPr/>
        </p:nvSpPr>
        <p:spPr>
          <a:xfrm>
            <a:off x="8123280" y="5559748"/>
            <a:ext cx="4474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86381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My frame for interpreting what is happening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40C86E5-B377-15D2-6374-CC64B8BF9EBE}"/>
              </a:ext>
            </a:extLst>
          </p:cNvPr>
          <p:cNvCxnSpPr>
            <a:cxnSpLocks/>
          </p:cNvCxnSpPr>
          <p:nvPr/>
        </p:nvCxnSpPr>
        <p:spPr>
          <a:xfrm flipH="1">
            <a:off x="7547067" y="5813743"/>
            <a:ext cx="527957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D06F671-E4D0-78FF-1BD3-2A49D21F0039}"/>
              </a:ext>
            </a:extLst>
          </p:cNvPr>
          <p:cNvSpPr txBox="1"/>
          <p:nvPr/>
        </p:nvSpPr>
        <p:spPr>
          <a:xfrm>
            <a:off x="430248" y="2712612"/>
            <a:ext cx="24511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“I am the only one left, and now they are trying to kill me too.”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7947CA-C0D4-53C6-720F-E1D15A3A13F4}"/>
              </a:ext>
            </a:extLst>
          </p:cNvPr>
          <p:cNvSpPr txBox="1"/>
          <p:nvPr/>
        </p:nvSpPr>
        <p:spPr>
          <a:xfrm>
            <a:off x="8528590" y="4708464"/>
            <a:ext cx="4474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86381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What is happening</a:t>
            </a:r>
          </a:p>
        </p:txBody>
      </p:sp>
    </p:spTree>
    <p:extLst>
      <p:ext uri="{BB962C8B-B14F-4D97-AF65-F5344CB8AC3E}">
        <p14:creationId xmlns:p14="http://schemas.microsoft.com/office/powerpoint/2010/main" val="21369873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BD3101-CF96-C236-98EB-F5D58F92F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93605D5E-F5AF-787F-F9C7-557F5E339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48836AC-45FD-9909-5AF0-6C244AC88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BB4A5D12-4A0C-BDFB-2F84-D22E09F7D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24B062-03D8-237B-9173-4C5B0DB6D3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631" y="1079702"/>
            <a:ext cx="4534797" cy="966377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Reframe</a:t>
            </a: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3393AB6F-B0FB-BEDD-DE7C-26DA11D82A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9055134E-5726-1CAC-EEA1-9CB4D4F6A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94F00D02-A293-3309-5BAE-992F3CAC3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740" y="1178140"/>
            <a:ext cx="4236720" cy="423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67A8FEE-D300-B46A-BF4E-0AD0FBDDC3C3}"/>
              </a:ext>
            </a:extLst>
          </p:cNvPr>
          <p:cNvSpPr txBox="1"/>
          <p:nvPr/>
        </p:nvSpPr>
        <p:spPr>
          <a:xfrm>
            <a:off x="8123280" y="5559748"/>
            <a:ext cx="4474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86381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My frame for interpreting what is happening</a:t>
            </a:r>
          </a:p>
        </p:txBody>
      </p:sp>
      <p:pic>
        <p:nvPicPr>
          <p:cNvPr id="3" name="Picture 4" descr="Frame Images - Free Download on Freepik">
            <a:extLst>
              <a:ext uri="{FF2B5EF4-FFF2-40B4-BE49-F238E27FC236}">
                <a16:creationId xmlns:a16="http://schemas.microsoft.com/office/drawing/2014/main" id="{06EC0CA1-FD68-CCF4-5FCE-27AF87408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25491" y="242026"/>
            <a:ext cx="8410069" cy="610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81E4C17-1774-6B68-A0BD-1A4162052428}"/>
              </a:ext>
            </a:extLst>
          </p:cNvPr>
          <p:cNvCxnSpPr>
            <a:cxnSpLocks/>
          </p:cNvCxnSpPr>
          <p:nvPr/>
        </p:nvCxnSpPr>
        <p:spPr>
          <a:xfrm flipH="1">
            <a:off x="7223042" y="4970074"/>
            <a:ext cx="1208314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45D56F2-9828-98BF-7E04-6E2B16E184BE}"/>
              </a:ext>
            </a:extLst>
          </p:cNvPr>
          <p:cNvCxnSpPr>
            <a:cxnSpLocks/>
          </p:cNvCxnSpPr>
          <p:nvPr/>
        </p:nvCxnSpPr>
        <p:spPr>
          <a:xfrm flipH="1">
            <a:off x="7547067" y="5813743"/>
            <a:ext cx="527957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ACB9E52-A9AE-76E1-7D3B-ED518BB10444}"/>
              </a:ext>
            </a:extLst>
          </p:cNvPr>
          <p:cNvSpPr txBox="1"/>
          <p:nvPr/>
        </p:nvSpPr>
        <p:spPr>
          <a:xfrm>
            <a:off x="8528590" y="4708464"/>
            <a:ext cx="4474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86381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What is happening</a:t>
            </a:r>
          </a:p>
        </p:txBody>
      </p:sp>
    </p:spTree>
    <p:extLst>
      <p:ext uri="{BB962C8B-B14F-4D97-AF65-F5344CB8AC3E}">
        <p14:creationId xmlns:p14="http://schemas.microsoft.com/office/powerpoint/2010/main" val="33120764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731B50-8CDD-F95B-C67A-4535F95B2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4BB3BD0-C670-0B3A-D010-F308E22E1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2E39CDF-1225-B0A7-5506-6636C5BBB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C4333293-7E49-D0A7-98FA-4F23F00C8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029E4C-6C48-05B7-7761-7E5127F774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631" y="1079702"/>
            <a:ext cx="4534797" cy="966377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Reframe</a:t>
            </a: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F2F4006-C1DC-2375-778F-27C460177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BDA87F82-2C24-E753-07AF-C28B458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FB8970AB-C586-DF6D-2022-69FEEC9CD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740" y="1178140"/>
            <a:ext cx="4236720" cy="423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9F68C12-2D6F-E34A-308B-D4862185E51A}"/>
              </a:ext>
            </a:extLst>
          </p:cNvPr>
          <p:cNvSpPr txBox="1"/>
          <p:nvPr/>
        </p:nvSpPr>
        <p:spPr>
          <a:xfrm>
            <a:off x="8123280" y="5559748"/>
            <a:ext cx="4474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86381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My frame for interpreting what is happening</a:t>
            </a:r>
          </a:p>
        </p:txBody>
      </p:sp>
      <p:pic>
        <p:nvPicPr>
          <p:cNvPr id="3" name="Picture 4" descr="Frame Images - Free Download on Freepik">
            <a:extLst>
              <a:ext uri="{FF2B5EF4-FFF2-40B4-BE49-F238E27FC236}">
                <a16:creationId xmlns:a16="http://schemas.microsoft.com/office/drawing/2014/main" id="{E376C398-850E-8D0C-5AB1-9E777C372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25491" y="242026"/>
            <a:ext cx="8410069" cy="610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A0CB225-8C91-B90E-2386-FF671FEFEE80}"/>
              </a:ext>
            </a:extLst>
          </p:cNvPr>
          <p:cNvCxnSpPr>
            <a:cxnSpLocks/>
          </p:cNvCxnSpPr>
          <p:nvPr/>
        </p:nvCxnSpPr>
        <p:spPr>
          <a:xfrm flipH="1">
            <a:off x="7223042" y="4970074"/>
            <a:ext cx="1208314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822FCEB-37FC-C8E4-87B7-9EC959460F19}"/>
              </a:ext>
            </a:extLst>
          </p:cNvPr>
          <p:cNvCxnSpPr>
            <a:cxnSpLocks/>
          </p:cNvCxnSpPr>
          <p:nvPr/>
        </p:nvCxnSpPr>
        <p:spPr>
          <a:xfrm flipH="1">
            <a:off x="7547067" y="5813743"/>
            <a:ext cx="527957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9C681F5-A3FC-F761-3E96-667A82297BC1}"/>
              </a:ext>
            </a:extLst>
          </p:cNvPr>
          <p:cNvSpPr txBox="1"/>
          <p:nvPr/>
        </p:nvSpPr>
        <p:spPr>
          <a:xfrm>
            <a:off x="228600" y="2046079"/>
            <a:ext cx="264687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God is…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Active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Powerful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 control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Gentle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Personal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 has a plan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967289-31F8-30A3-197C-6BD6102E9C34}"/>
              </a:ext>
            </a:extLst>
          </p:cNvPr>
          <p:cNvSpPr txBox="1"/>
          <p:nvPr/>
        </p:nvSpPr>
        <p:spPr>
          <a:xfrm>
            <a:off x="8528590" y="4708464"/>
            <a:ext cx="4474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86381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What is happening</a:t>
            </a:r>
          </a:p>
        </p:txBody>
      </p:sp>
    </p:spTree>
    <p:extLst>
      <p:ext uri="{BB962C8B-B14F-4D97-AF65-F5344CB8AC3E}">
        <p14:creationId xmlns:p14="http://schemas.microsoft.com/office/powerpoint/2010/main" val="1964438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A09F2-F660-34C4-E660-0D2218F51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05321787-62F2-FBD1-A041-2A8C3B79A1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C1CA31-8537-2B52-0350-27362770A382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EC31A7-C11D-A194-B00B-D76A1237A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B4167E-196B-7941-49A5-224C7DA0C0A1}"/>
              </a:ext>
            </a:extLst>
          </p:cNvPr>
          <p:cNvSpPr txBox="1"/>
          <p:nvPr/>
        </p:nvSpPr>
        <p:spPr>
          <a:xfrm>
            <a:off x="472631" y="1574679"/>
            <a:ext cx="674220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Three common myths about your health as a leader:</a:t>
            </a:r>
          </a:p>
          <a:p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pPr marL="514350" lvl="0" indent="-514350"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It is spiritual to be unhealthy</a:t>
            </a:r>
          </a:p>
          <a:p>
            <a:pPr marL="514350" lvl="0" indent="-514350">
              <a:buAutoNum type="arabicPeriod"/>
            </a:pPr>
            <a:endParaRPr lang="en-US" sz="2800" dirty="0">
              <a:solidFill>
                <a:schemeClr val="bg1"/>
              </a:solidFill>
            </a:endParaRPr>
          </a:p>
          <a:p>
            <a:pPr lvl="1"/>
            <a:endParaRPr lang="en-US" dirty="0"/>
          </a:p>
        </p:txBody>
      </p:sp>
      <p:pic>
        <p:nvPicPr>
          <p:cNvPr id="3" name="Picture 2" descr="How Mother Teresa's shoes reveal her spirit">
            <a:extLst>
              <a:ext uri="{FF2B5EF4-FFF2-40B4-BE49-F238E27FC236}">
                <a16:creationId xmlns:a16="http://schemas.microsoft.com/office/drawing/2014/main" id="{5723D64D-F199-0D7C-16CA-56789DEB61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936" y="3544183"/>
            <a:ext cx="4635985" cy="30141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39758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9F0EF9-2D38-830C-741D-ACF583CAD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1DBB405-3080-1090-AF95-F4C53A23EE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6BABA7C-55C2-7318-5035-699454632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B9B7815F-8180-070A-355A-6C2D3F5E0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E57FB1FF-51E4-7BBB-30F8-C0065BFCEC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65D681A9-3E42-B56C-54EF-D0DAB50CE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Frame Png Images – Browse 2,032,804 Stock Photos, Vectors, and Video |  Adobe Stock">
            <a:extLst>
              <a:ext uri="{FF2B5EF4-FFF2-40B4-BE49-F238E27FC236}">
                <a16:creationId xmlns:a16="http://schemas.microsoft.com/office/drawing/2014/main" id="{41F56475-5A4B-934B-266F-68EDB4F8EB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8368" r="89749">
                        <a14:foregroundMark x1="10042" y1="15556" x2="8787" y2="15000"/>
                        <a14:foregroundMark x1="8368" y1="14722" x2="8368" y2="1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7" t="-1385" r="208" b="-1385"/>
          <a:stretch/>
        </p:blipFill>
        <p:spPr bwMode="auto">
          <a:xfrm>
            <a:off x="2163337" y="1094035"/>
            <a:ext cx="6534614" cy="586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404DA3F-A3DC-AA06-2F52-21B8554DDCFF}"/>
              </a:ext>
            </a:extLst>
          </p:cNvPr>
          <p:cNvSpPr txBox="1"/>
          <p:nvPr/>
        </p:nvSpPr>
        <p:spPr>
          <a:xfrm>
            <a:off x="8123280" y="5559748"/>
            <a:ext cx="4474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86381"/>
                    </a:prstClr>
                  </a:outerShdw>
                </a:effectLst>
                <a:latin typeface="Aptos" panose="02110004020202020204"/>
              </a:rPr>
              <a:t>Your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86381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frame for interpreting what is happening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CCC6085-31F3-C182-4977-05F0E2231663}"/>
              </a:ext>
            </a:extLst>
          </p:cNvPr>
          <p:cNvCxnSpPr>
            <a:cxnSpLocks/>
          </p:cNvCxnSpPr>
          <p:nvPr/>
        </p:nvCxnSpPr>
        <p:spPr>
          <a:xfrm flipH="1">
            <a:off x="7547067" y="5813743"/>
            <a:ext cx="527957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D951B4E-721D-FC25-FFD4-5E39B5AE3569}"/>
              </a:ext>
            </a:extLst>
          </p:cNvPr>
          <p:cNvSpPr txBox="1"/>
          <p:nvPr/>
        </p:nvSpPr>
        <p:spPr>
          <a:xfrm>
            <a:off x="8528590" y="4708464"/>
            <a:ext cx="30574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86381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What is happening to you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298ABE-A6E5-B997-B922-32A0CDE999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8960" y="2341253"/>
            <a:ext cx="4947555" cy="3300848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327A87F-6DA7-2A63-26D6-D5F9F59C0677}"/>
              </a:ext>
            </a:extLst>
          </p:cNvPr>
          <p:cNvCxnSpPr>
            <a:cxnSpLocks/>
          </p:cNvCxnSpPr>
          <p:nvPr/>
        </p:nvCxnSpPr>
        <p:spPr>
          <a:xfrm flipH="1">
            <a:off x="7223042" y="4970074"/>
            <a:ext cx="1208314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6978DF32-75F7-5714-D44E-2B357EE1D2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7565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1680B7-F695-8EBB-371E-841F98C17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FC68E5B-F996-41EE-018D-924AB12BF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1C2B3B8-5643-B1FE-B7C1-7306DBB0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F640FC78-F22A-AB3A-294A-B86E29F27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F08452A8-ACFB-70C3-67C4-CBF1A768B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E4D1C278-9638-368F-E107-FDFAFF99B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4" descr="Frame Images - Free Download on Freepik">
            <a:extLst>
              <a:ext uri="{FF2B5EF4-FFF2-40B4-BE49-F238E27FC236}">
                <a16:creationId xmlns:a16="http://schemas.microsoft.com/office/drawing/2014/main" id="{66F460E1-9A08-EF14-5AA1-AB6062521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008838" y="-180040"/>
            <a:ext cx="7077789" cy="828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D98B733-1024-E16F-04A5-D4F167A5E5A9}"/>
              </a:ext>
            </a:extLst>
          </p:cNvPr>
          <p:cNvSpPr txBox="1"/>
          <p:nvPr/>
        </p:nvSpPr>
        <p:spPr>
          <a:xfrm>
            <a:off x="8123280" y="5559748"/>
            <a:ext cx="4474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86381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Your frame for interpreting what is happening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C3B9ECF-7F95-2815-27C8-1118DA9B2A82}"/>
              </a:ext>
            </a:extLst>
          </p:cNvPr>
          <p:cNvCxnSpPr>
            <a:cxnSpLocks/>
          </p:cNvCxnSpPr>
          <p:nvPr/>
        </p:nvCxnSpPr>
        <p:spPr>
          <a:xfrm flipH="1">
            <a:off x="7547067" y="5813743"/>
            <a:ext cx="527957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E5AF901-44CA-F531-3333-7FC29600CF55}"/>
              </a:ext>
            </a:extLst>
          </p:cNvPr>
          <p:cNvSpPr txBox="1"/>
          <p:nvPr/>
        </p:nvSpPr>
        <p:spPr>
          <a:xfrm>
            <a:off x="8528591" y="4708464"/>
            <a:ext cx="31355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86381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What is happening to you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E5FB91-9466-CF28-EFFD-8112E3074F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8960" y="2341253"/>
            <a:ext cx="4947555" cy="3300848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2C7D997-0DFF-CAC1-1A66-EB828B2418D5}"/>
              </a:ext>
            </a:extLst>
          </p:cNvPr>
          <p:cNvCxnSpPr>
            <a:cxnSpLocks/>
          </p:cNvCxnSpPr>
          <p:nvPr/>
        </p:nvCxnSpPr>
        <p:spPr>
          <a:xfrm flipH="1">
            <a:off x="7223042" y="4970074"/>
            <a:ext cx="1208314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0924AB0-7600-CC88-D935-20219AB23F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968" y="580346"/>
            <a:ext cx="4534797" cy="966377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Reframe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56CE03-2807-CAA0-1AE5-E6BDE8EDB79D}"/>
              </a:ext>
            </a:extLst>
          </p:cNvPr>
          <p:cNvSpPr txBox="1"/>
          <p:nvPr/>
        </p:nvSpPr>
        <p:spPr>
          <a:xfrm>
            <a:off x="268498" y="1867821"/>
            <a:ext cx="172817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Romans 8:28-32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dirty="0"/>
              <a:t>That </a:t>
            </a:r>
          </a:p>
        </p:txBody>
      </p:sp>
    </p:spTree>
    <p:extLst>
      <p:ext uri="{BB962C8B-B14F-4D97-AF65-F5344CB8AC3E}">
        <p14:creationId xmlns:p14="http://schemas.microsoft.com/office/powerpoint/2010/main" val="225414029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1117B-19FB-2CF4-4E02-75C917776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D3CCCD9-67E7-3C80-CFE0-B64FCA985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B2747B4-D3A3-6B90-9380-DACC86854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42588655-4873-D651-ECF7-BBA8152E1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5915D71D-E32F-B559-98E2-F8E803FAC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C2F67A5E-F6AA-BB56-38A6-BC10D8204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167F39-4765-1913-BE68-ECDAF8A23ADB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6B1A1C-9928-C3A7-4EC8-802E48EB03BF}"/>
              </a:ext>
            </a:extLst>
          </p:cNvPr>
          <p:cNvSpPr txBox="1"/>
          <p:nvPr/>
        </p:nvSpPr>
        <p:spPr>
          <a:xfrm>
            <a:off x="481028" y="1500389"/>
            <a:ext cx="906441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spiritual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How does God realign my soul and spirit?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Remind - vs11-13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Reframe – vs 18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Rebuke – Jer 17:1-15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5378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FEC5DF-F532-1AB0-C186-019BD07C9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97D6ED4-4C46-BABA-2F1A-885209738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E0D46E3-AE01-DFA7-A4D4-2575ACABE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5B016124-8236-2BF9-E784-9686551A3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4B40108D-0654-5ADA-9E5B-D4A4BF364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AD9C336A-AEC6-2F25-D9AE-1ABD5AD2C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122442-9E4B-9A91-2D98-E5F604C59A1C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A5793E-7328-171D-F7B1-B2F1C50AC435}"/>
              </a:ext>
            </a:extLst>
          </p:cNvPr>
          <p:cNvSpPr txBox="1"/>
          <p:nvPr/>
        </p:nvSpPr>
        <p:spPr>
          <a:xfrm>
            <a:off x="481028" y="1500389"/>
            <a:ext cx="906441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spiritual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How does God realign my soul and spirit?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Remind - vs11-13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Reframe – vs 18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Rebuke – Jer 17:1-15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Renew – Isa 40:31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22826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5829F8-6715-4E49-CB0F-1845FCE11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943AE24-3E0F-1536-0C9C-4913C9289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92E2ED4-C366-191F-549B-80F4399CE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7867" r="7867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9BEA1911-7837-FC1A-A34B-C7756AF23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A83A4624-E906-EF0A-D827-8ABA5E1719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47901ACE-1E6C-717A-6CFB-579450294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579522-A023-D415-C220-323C6A5E0CFE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25FD37-0880-161C-DE27-BF162F467828}"/>
              </a:ext>
            </a:extLst>
          </p:cNvPr>
          <p:cNvSpPr txBox="1"/>
          <p:nvPr/>
        </p:nvSpPr>
        <p:spPr>
          <a:xfrm>
            <a:off x="481028" y="1500389"/>
            <a:ext cx="906441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3. Care for your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spiritual health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How does God realign my soul and spirit?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Remind - vs11-13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Reframe – vs 18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Rebuke – Jer 17:1-15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Renew – Isa 40:31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		Vertical alignment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1161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98C4E4-4365-20F3-1C84-085EBC4FE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61E1D705-B86F-31AF-9D1A-C6E2FCC6D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AE0BF41-84DF-6A30-D744-3361D83A66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-2857" r="28647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A61549E1-53FD-9BFC-4E25-AC1B5BA7B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93DA8776-224E-72BE-B2F9-17D3C5060E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FC1232CE-6338-0C61-6DFD-3A15B0EB3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30EBDE-E208-51C3-1262-A8E76C0AE3EC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212A56-56C4-D856-006F-5577FED424E3}"/>
              </a:ext>
            </a:extLst>
          </p:cNvPr>
          <p:cNvSpPr txBox="1"/>
          <p:nvPr/>
        </p:nvSpPr>
        <p:spPr>
          <a:xfrm>
            <a:off x="481029" y="1500389"/>
            <a:ext cx="88581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prstClr val="white"/>
                </a:solidFill>
                <a:latin typeface="Aptos" panose="02110004020202020204"/>
              </a:rPr>
              <a:t>4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lang="en-US" sz="2800" b="1" dirty="0">
                <a:solidFill>
                  <a:schemeClr val="bg1"/>
                </a:solidFill>
              </a:rPr>
              <a:t>Work</a:t>
            </a:r>
            <a:r>
              <a:rPr lang="en-US" sz="2800" dirty="0">
                <a:solidFill>
                  <a:schemeClr val="bg1"/>
                </a:solidFill>
              </a:rPr>
              <a:t> in a healthy way– I Kings 19:15-18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2725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8A46FF-8BF9-F32E-ABA8-79DA290BC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8C09A589-8302-81FC-A04C-D9633D37A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FEDCA88-5244-8D98-2F67-3DA354C3ED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-2857" r="28647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01E6CE-2235-644D-5344-62B416593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EF432447-0F48-D60B-54EA-6D837D6EC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293A78FD-A444-A0C1-7F62-02FE04000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71389B-1AE5-4D3B-2A49-DC57F448AD2F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CD871E-4594-D723-4F25-20CE3ABCB0AA}"/>
              </a:ext>
            </a:extLst>
          </p:cNvPr>
          <p:cNvSpPr txBox="1"/>
          <p:nvPr/>
        </p:nvSpPr>
        <p:spPr>
          <a:xfrm>
            <a:off x="481029" y="1500389"/>
            <a:ext cx="88581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 a healthy way– I Kings 19:15-18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Focus on your unique instructions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474251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183B6C-0CAE-2CBF-5B22-399F1BB35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40B01D8E-FE75-5B12-EFFC-930451BA67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1401A0F-3E47-F861-2DD1-CA49F24079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-2857" r="28647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B298CAA9-5366-3E5A-7D78-D734A41E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AA0B65E7-2508-1A22-D4E8-5DBDC7672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96AB172D-4D5F-3A6C-9BF6-312046D0A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AC8B22-DE15-6305-4506-EEA43B2125A7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F9062-A217-8681-1863-6296F4336BC6}"/>
              </a:ext>
            </a:extLst>
          </p:cNvPr>
          <p:cNvSpPr txBox="1"/>
          <p:nvPr/>
        </p:nvSpPr>
        <p:spPr>
          <a:xfrm>
            <a:off x="481029" y="1500389"/>
            <a:ext cx="885818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 a healthy way– I Kings 19:15-18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Focus on your unique instructions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Empower others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33138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EB0C1A-5D92-176C-196F-6EA4E5CFF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5F15437D-7AC7-46D9-8CD2-E3457DAAB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CEF5533-18C8-E91F-C8CF-7AFFA7B093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-2857" r="28647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3ECE981C-2946-7A80-2183-C06723AEF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5877F9A3-70D0-2EB9-6851-0293402D6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B8647256-F388-C188-EAC7-2D9DF5CB2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A4BE73-0BF1-2CC4-296F-2593495BEA26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95494E-5F0D-AD8D-C776-8B7D0ADA043D}"/>
              </a:ext>
            </a:extLst>
          </p:cNvPr>
          <p:cNvSpPr txBox="1"/>
          <p:nvPr/>
        </p:nvSpPr>
        <p:spPr>
          <a:xfrm>
            <a:off x="481029" y="1500389"/>
            <a:ext cx="885818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 a healthy way– I Kings 19:15-18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Focus on your unique instructions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Empower others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Work as a team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96050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A64293-A880-C72F-4DC3-6BEF897BA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852FEA6-5EB7-FBCE-3942-5DAD5692E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BAC929F-5EBF-8E9A-BDD7-A77EDD9A78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-2857" r="28647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4A8185D8-6825-E407-D15B-7E1C8D1BF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C1DA31F7-ED28-F4CA-A152-27500F8E1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B7422282-CCCF-656A-D7FC-56914A6DA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375860-DC5A-2BC8-DDF5-65C3ECE9BB01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30FC44-567A-EDFC-1727-81B4F401867A}"/>
              </a:ext>
            </a:extLst>
          </p:cNvPr>
          <p:cNvSpPr txBox="1"/>
          <p:nvPr/>
        </p:nvSpPr>
        <p:spPr>
          <a:xfrm>
            <a:off x="481029" y="1500389"/>
            <a:ext cx="88581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 a healthy way– I Kings 19:15-18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Follow the rhythms of your Father – John 5:17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056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42BBF-13DD-4B57-01D5-F6C80C763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2128D648-8D7C-2A1C-5BD3-ED0C136911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BECF28-3293-DB95-B539-711C69A47454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7C86D4-9819-496C-25D2-EB15E44082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8858F4-9D87-7DEB-EB68-1F3A023CAF61}"/>
              </a:ext>
            </a:extLst>
          </p:cNvPr>
          <p:cNvSpPr txBox="1"/>
          <p:nvPr/>
        </p:nvSpPr>
        <p:spPr>
          <a:xfrm>
            <a:off x="472631" y="1574679"/>
            <a:ext cx="674220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Three common myths about your health as a leader:</a:t>
            </a:r>
          </a:p>
          <a:p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pPr marL="514350" lvl="0" indent="-514350">
              <a:buAutoNum type="arabicPeriod"/>
            </a:pPr>
            <a:r>
              <a:rPr lang="en-US" sz="2800" dirty="0">
                <a:solidFill>
                  <a:schemeClr val="bg1"/>
                </a:solidFill>
              </a:rPr>
              <a:t>It is spiritual to be unhealthy</a:t>
            </a:r>
          </a:p>
          <a:p>
            <a:pPr marL="514350" lvl="0" indent="-514350">
              <a:buAutoNum type="arabicPeriod"/>
            </a:pPr>
            <a:endParaRPr lang="en-US" sz="2800" dirty="0">
              <a:solidFill>
                <a:schemeClr val="bg1"/>
              </a:solidFill>
            </a:endParaRPr>
          </a:p>
          <a:p>
            <a:pPr lvl="1"/>
            <a:endParaRPr lang="en-US" dirty="0"/>
          </a:p>
        </p:txBody>
      </p:sp>
      <p:pic>
        <p:nvPicPr>
          <p:cNvPr id="5" name="Picture 4" descr="Here is a picture of Blessed Mother ...">
            <a:extLst>
              <a:ext uri="{FF2B5EF4-FFF2-40B4-BE49-F238E27FC236}">
                <a16:creationId xmlns:a16="http://schemas.microsoft.com/office/drawing/2014/main" id="{84AFFD63-C5B7-1154-FCB5-24075819D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868" y="3531000"/>
            <a:ext cx="4553170" cy="3027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44300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A04089-28D7-57F8-A090-8EF4E7128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4DF776C9-B066-236D-BEB3-305861A4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2C7862F-F373-96F0-A01A-EEAE250DE1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-2857" r="28647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1D7EE8A9-ABD5-3E92-3B1F-9D635D51B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C617D4D8-C363-C133-DA27-333498B2F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2D7699B5-A3C3-77A8-5AC7-FA4E489D9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3549EC-9C7A-47B7-B004-D67A42AEAE4A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07DE99-5906-FFBA-57E9-0189CAC7D65C}"/>
              </a:ext>
            </a:extLst>
          </p:cNvPr>
          <p:cNvSpPr txBox="1"/>
          <p:nvPr/>
        </p:nvSpPr>
        <p:spPr>
          <a:xfrm>
            <a:off x="481029" y="1500389"/>
            <a:ext cx="88581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 a healthy way– I Kings 19:15-18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Follow the rhythms of your Father – John 5:17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Daily rhythm – evening and morning - Gen 1:5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56169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41AE06-5077-D949-8CB6-4B74B7528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B13D603F-8AB9-5B38-7DCE-AE8930044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AD21CD1-5D0D-EC55-3C43-020C5243BC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-2857" r="28647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5F7D7D8A-2A75-F7D3-BEBA-824537DB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8317830-E5BB-404C-B917-3CFA61BE1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D869760D-36AE-7F39-2924-48FFC112D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9AF44E-9EB5-60FC-415A-27C0C8031C22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130A9C-4E32-A680-60AF-D07AEFFAA86C}"/>
              </a:ext>
            </a:extLst>
          </p:cNvPr>
          <p:cNvSpPr txBox="1"/>
          <p:nvPr/>
        </p:nvSpPr>
        <p:spPr>
          <a:xfrm>
            <a:off x="481029" y="1500389"/>
            <a:ext cx="885818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 a healthy way– I Kings 19:15-18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Follow the rhythms of your Father – John 5:17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Daily rhythm – evening and morning - Gen 1:5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Weekly rhythm – remember the Sabbath – Gen 2:2-3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145287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5295E4-619E-08ED-6758-D22FB1078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0FDD00A-7103-11F2-E2EB-0B160DBB9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C72BACE-5283-3E71-CF8D-0C9971374F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-2857" r="28647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7722C021-2D8F-1B6B-DC71-C48AD8BC7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4B7A3502-3698-6DA4-B515-8734D87E1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B31B9E84-F95A-76B8-A49F-861508958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7D6D84-AC02-B691-2B03-281DE4547E11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38B22E-5426-4A92-DC54-D9B487366163}"/>
              </a:ext>
            </a:extLst>
          </p:cNvPr>
          <p:cNvSpPr txBox="1"/>
          <p:nvPr/>
        </p:nvSpPr>
        <p:spPr>
          <a:xfrm>
            <a:off x="481029" y="1500389"/>
            <a:ext cx="885818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 a healthy way– I Kings 19:15-18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Follow the rhythms of your Father – John 5:17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Daily rhythm – evening and morning - Gen 1:5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Weekly rhythm – remember the Sabbath – Gen 2:2-3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Yearly rhythm – 7 feasts, Lev 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513459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A64293-A880-C72F-4DC3-6BEF897BA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852FEA6-5EB7-FBCE-3942-5DAD5692E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BAC929F-5EBF-8E9A-BDD7-A77EDD9A78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-2857" r="28647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4A8185D8-6825-E407-D15B-7E1C8D1BF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C1DA31F7-ED28-F4CA-A152-27500F8E1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B7422282-CCCF-656A-D7FC-56914A6DA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375860-DC5A-2BC8-DDF5-65C3ECE9BB01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30FC44-567A-EDFC-1727-81B4F401867A}"/>
              </a:ext>
            </a:extLst>
          </p:cNvPr>
          <p:cNvSpPr txBox="1"/>
          <p:nvPr/>
        </p:nvSpPr>
        <p:spPr>
          <a:xfrm>
            <a:off x="481029" y="1500389"/>
            <a:ext cx="885818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 a healthy way– I Kings 19:15-18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Follow the rhythms of your Father – John 5:17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Daily rhythm – evening and morning - Gen 1:5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Weekly rhythm – remember the Sabbath – Gen 2:2-3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Yearly rhythm – 7 feasts, Lev 23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Multi- year rhythm – a Sabbath for the land (Lev 25,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Deut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15)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1782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94FA67-8D83-FE32-8DB4-FEF7B0516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B7C6BC8A-2209-89E8-E919-57EC14EA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E3C08A-4735-8992-F2CD-1974F2D8A5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-2857" r="28647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57015DAE-DB61-49B8-C325-F0965A625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856619D8-C6F4-ADB7-2477-8DE412418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E3D7F319-ED30-6404-57D2-A18CE31CDB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CFB268-EC07-C2C7-D6AC-17219DF543EC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98D7DF-5D47-AF33-BC1E-57D8066002BB}"/>
              </a:ext>
            </a:extLst>
          </p:cNvPr>
          <p:cNvSpPr txBox="1"/>
          <p:nvPr/>
        </p:nvSpPr>
        <p:spPr>
          <a:xfrm>
            <a:off x="481029" y="1500389"/>
            <a:ext cx="885818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Work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 a healthy way– I Kings 19:15-18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Focus on your unique instructions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Empower others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Work as a team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800" dirty="0">
              <a:solidFill>
                <a:prstClr val="white"/>
              </a:solidFill>
              <a:latin typeface="Aptos" panose="02110004020202020204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Follow the rhythms of your Father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50372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7D9765-34DB-F6E5-8266-829D111C8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8491C022-CC31-EC3D-4A68-AF3D7CE4B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193E1AC-8019-EBB3-73D1-4A041B0FF8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2022" r="23624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485C80A-9B28-E48E-9E58-13EA28A9C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BBE7563D-8869-4E8A-B865-00B8A1479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E949B884-BB79-2E4F-54ED-E27E23CAA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253000-3658-868D-A307-D97F4478512E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DF45FC-69F7-1BC1-FFB5-944F9C5BF3FC}"/>
              </a:ext>
            </a:extLst>
          </p:cNvPr>
          <p:cNvSpPr txBox="1"/>
          <p:nvPr/>
        </p:nvSpPr>
        <p:spPr>
          <a:xfrm>
            <a:off x="481029" y="1500389"/>
            <a:ext cx="88581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Aptos" panose="02110004020202020204"/>
              </a:rPr>
              <a:t>5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Invest in your core relationships–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	</a:t>
            </a:r>
          </a:p>
          <a:p>
            <a:pPr lvl="1"/>
            <a:r>
              <a:rPr lang="en-US" sz="2800" dirty="0">
                <a:solidFill>
                  <a:schemeClr val="bg1"/>
                </a:solidFill>
              </a:rPr>
              <a:t>		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81622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E92279-814E-4E25-D02F-FE3C9B464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BA73FA11-04C1-A1ED-3094-10E4AB9B2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39A3DD7-3416-1774-E413-6D2834BE0D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2022" r="23624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AB352A3F-AAC4-8D2E-3B7C-7AB942663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70670A9D-281A-6F8E-506F-C3AD952C3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5D83A284-3BE0-ED82-8F30-EF02F7B4D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099832-E402-1908-605D-B3DF0DD4DC1E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AF6D36-5A7A-D9D0-3BF2-1A9E8D770566}"/>
              </a:ext>
            </a:extLst>
          </p:cNvPr>
          <p:cNvSpPr txBox="1"/>
          <p:nvPr/>
        </p:nvSpPr>
        <p:spPr>
          <a:xfrm>
            <a:off x="481029" y="1500389"/>
            <a:ext cx="88581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Invest in your core relationships–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Friends 	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	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30962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544F5D-B12B-CA53-DEC8-836F2760F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C697DA1C-6E16-093E-25D2-9DE70A077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24F7FBF-0062-5F31-C11E-639531411B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2022" r="23624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59082C1-7206-71F8-82AB-96E6AB070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67A0834C-64A3-C051-0090-640F2A8DC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FA798945-1656-080C-67CD-C40BEB284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31B6DF-93DE-14A0-A5BA-B61B3FD14F94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0A9CAC-F673-154E-B615-649DFCB9607D}"/>
              </a:ext>
            </a:extLst>
          </p:cNvPr>
          <p:cNvSpPr txBox="1"/>
          <p:nvPr/>
        </p:nvSpPr>
        <p:spPr>
          <a:xfrm>
            <a:off x="481029" y="1500389"/>
            <a:ext cx="885818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Invest in your core relationships–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Friends 	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	Carry your burdens together – vs 19, 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59515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C699A1-7717-4E90-FB84-5B261C491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C3224E36-1A2E-DA18-9287-2589C4E229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D4C98A1-0761-3E1A-D687-09A06020E3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2022" r="23624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F878831-6744-F47E-00D2-DDF4AAF9E6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4BB7DE41-2041-1732-DE80-3DF97982C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78945176-5C31-31E0-DCCA-D0561576A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5EB486-C1EB-A16C-CB7D-DB4FFCB5D260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2A6A21-92CB-B867-7E8A-FD5F605B5633}"/>
              </a:ext>
            </a:extLst>
          </p:cNvPr>
          <p:cNvSpPr txBox="1"/>
          <p:nvPr/>
        </p:nvSpPr>
        <p:spPr>
          <a:xfrm>
            <a:off x="481029" y="1500389"/>
            <a:ext cx="885818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Invest in your core relationships–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Friends 	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	Carry your burdens together – vs 19, 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Family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	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65618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8856FC-6B02-9C3D-9C86-69C874EEE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3146344-7F3E-0FB4-430C-1CCA8545C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1567299-A66C-1C64-628A-3D45098F6B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2022" r="23624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4330411A-A4E8-73A7-9957-B9D598F74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D9ED5080-7646-C64B-40CF-EA61BA558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399B68D8-4555-13CE-D353-6154D3B73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3948CD-7FFA-DE9B-A013-E958BB7D2675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23BB94-CF55-397A-B2BC-D86D119E53F0}"/>
              </a:ext>
            </a:extLst>
          </p:cNvPr>
          <p:cNvSpPr txBox="1"/>
          <p:nvPr/>
        </p:nvSpPr>
        <p:spPr>
          <a:xfrm>
            <a:off x="481029" y="1500389"/>
            <a:ext cx="885818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Invest in your core relationships– I Kings 19:10-14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Friends 	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	Carry your burdens together – vs 19, 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Family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	Honor, respect, and care for them vs 20-21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3178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770FA-72FC-151B-DC24-F7D52FB79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77E571E8-1B49-4989-D78C-30E7ECFBD2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49314E-B1A9-1A20-F033-2F9CC3AE7B4C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604E5B-BF7B-441F-34BF-D13DC7417A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EC4D0A-245B-9AFE-6818-FF5A27F38F6C}"/>
              </a:ext>
            </a:extLst>
          </p:cNvPr>
          <p:cNvSpPr txBox="1"/>
          <p:nvPr/>
        </p:nvSpPr>
        <p:spPr>
          <a:xfrm>
            <a:off x="472631" y="1574679"/>
            <a:ext cx="674220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Three common myths about your health as a leader:</a:t>
            </a:r>
          </a:p>
          <a:p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pPr lvl="0"/>
            <a:r>
              <a:rPr lang="en-US" sz="2800" dirty="0">
                <a:solidFill>
                  <a:schemeClr val="bg1"/>
                </a:solidFill>
              </a:rPr>
              <a:t>2.  It is easy to stay healthy</a:t>
            </a:r>
          </a:p>
          <a:p>
            <a:pPr marL="514350" lvl="0" indent="-514350">
              <a:buAutoNum type="arabicPeriod"/>
            </a:pPr>
            <a:endParaRPr lang="en-US" sz="2800" dirty="0">
              <a:solidFill>
                <a:schemeClr val="bg1"/>
              </a:solidFill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25626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94BF29-2E1D-B16C-473C-EB7690A88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5F8BE11A-F2E1-3907-F3EE-967ED18CA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B4D00BC-6212-5A89-9E4F-FA2B5B3CB7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563" r="26273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4A55EA04-5318-B00F-E4EE-4F5739B36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E7BB0C3C-AAD3-1B67-5E6F-229C5FCB4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2C5CDF74-3AAF-4489-2FBC-DBF2035B7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EC25CA-1701-C983-3EF8-0071F2A36C2A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Instructions from your health coach: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6E788A-0E82-8E05-6C4B-376CF65307E6}"/>
              </a:ext>
            </a:extLst>
          </p:cNvPr>
          <p:cNvSpPr txBox="1"/>
          <p:nvPr/>
        </p:nvSpPr>
        <p:spPr>
          <a:xfrm>
            <a:off x="481029" y="1500389"/>
            <a:ext cx="885818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Stop, and be honest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Care for your physical health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Care for your spiritual health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Work in healthy ways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Invest in your core relationships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03081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303D2E-CEEF-B7FF-FBA1-DFFA5615B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1A0EF92C-2C81-29E9-C084-3A9D480D7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6ED03D9-8956-1115-C447-AAA0C5A50A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563" r="26273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94DF870F-2779-BB3C-C974-E6186E8631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597262F4-E314-1B89-BEE7-D89EFB931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DE7D1002-48B8-955E-59E2-3BFF4B6C7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20FC90-9DFB-60DC-D0AC-3C516673196C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Elijah Buckets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2B8FF0-7D58-CBC1-E781-4177B15B99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932" b="22656"/>
          <a:stretch>
            <a:fillRect/>
          </a:stretch>
        </p:blipFill>
        <p:spPr>
          <a:xfrm>
            <a:off x="383822" y="1572067"/>
            <a:ext cx="7772400" cy="297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46082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61FB54-175F-C75E-45A8-D218D0862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6602D79-65A8-D67A-44A8-98B3AAC98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199A74C-F021-2E53-F34F-FB491EBE7A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563" r="26273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39DF109-1B6E-682B-BAAE-55C62AF88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B1295B8E-564A-B834-9D28-B0C7AF775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C8804CFE-5459-F020-1EB8-3DDA2EBB7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19F927-04F7-799A-6FCF-74ECCC4036EA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Elijah Buckets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3A4D0E-9FC6-2538-F7B9-E82CB5897E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932" b="22656"/>
          <a:stretch>
            <a:fillRect/>
          </a:stretch>
        </p:blipFill>
        <p:spPr>
          <a:xfrm>
            <a:off x="383822" y="1572067"/>
            <a:ext cx="7772400" cy="2974848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2873F91-6AC6-4318-C0F7-A92FED964C10}"/>
              </a:ext>
            </a:extLst>
          </p:cNvPr>
          <p:cNvCxnSpPr>
            <a:cxnSpLocks/>
          </p:cNvCxnSpPr>
          <p:nvPr/>
        </p:nvCxnSpPr>
        <p:spPr>
          <a:xfrm>
            <a:off x="824090" y="3872089"/>
            <a:ext cx="9708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6A077F6-6452-A2D7-CF47-1CFAD484C7C9}"/>
              </a:ext>
            </a:extLst>
          </p:cNvPr>
          <p:cNvCxnSpPr>
            <a:cxnSpLocks/>
          </p:cNvCxnSpPr>
          <p:nvPr/>
        </p:nvCxnSpPr>
        <p:spPr>
          <a:xfrm>
            <a:off x="2286001" y="3064934"/>
            <a:ext cx="10216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F411C8B-B021-A099-E21C-3A323AB43CF2}"/>
              </a:ext>
            </a:extLst>
          </p:cNvPr>
          <p:cNvCxnSpPr>
            <a:cxnSpLocks/>
          </p:cNvCxnSpPr>
          <p:nvPr/>
        </p:nvCxnSpPr>
        <p:spPr>
          <a:xfrm>
            <a:off x="3747912" y="3406423"/>
            <a:ext cx="10216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19FCAE9-4336-ED4A-F7F9-87964D4BDE8A}"/>
              </a:ext>
            </a:extLst>
          </p:cNvPr>
          <p:cNvCxnSpPr>
            <a:cxnSpLocks/>
          </p:cNvCxnSpPr>
          <p:nvPr/>
        </p:nvCxnSpPr>
        <p:spPr>
          <a:xfrm>
            <a:off x="5192890" y="3872089"/>
            <a:ext cx="10216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D4F0A5F-5897-6A78-950D-0AF24D3B1384}"/>
              </a:ext>
            </a:extLst>
          </p:cNvPr>
          <p:cNvCxnSpPr>
            <a:cxnSpLocks/>
          </p:cNvCxnSpPr>
          <p:nvPr/>
        </p:nvCxnSpPr>
        <p:spPr>
          <a:xfrm flipV="1">
            <a:off x="6547556" y="3406423"/>
            <a:ext cx="1309511" cy="22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02096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E0ABF7-3CEB-8C0B-1360-7E9912638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56C389F-3EA9-0531-F726-0E2A80992A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4B40E94-B311-60CB-3D1E-1C5BF0DC3E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563" r="26273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3590B109-AF52-CED5-695B-F5EB6411A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7249B81D-8C18-BA26-31F8-BC49467F1F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FFEBC62F-6BF6-A459-7C99-68A64B490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43F525-1E29-6C7B-8D5B-019168B15314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Elijah Buckets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7FA739-0865-67B0-959A-C41380D7B9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932" b="22656"/>
          <a:stretch>
            <a:fillRect/>
          </a:stretch>
        </p:blipFill>
        <p:spPr>
          <a:xfrm>
            <a:off x="383822" y="1572067"/>
            <a:ext cx="7772400" cy="2974848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B636793-2794-F05C-BE53-FE6042636EC9}"/>
              </a:ext>
            </a:extLst>
          </p:cNvPr>
          <p:cNvCxnSpPr>
            <a:cxnSpLocks/>
          </p:cNvCxnSpPr>
          <p:nvPr/>
        </p:nvCxnSpPr>
        <p:spPr>
          <a:xfrm>
            <a:off x="833073" y="4001911"/>
            <a:ext cx="9708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8977BFF-2917-71FC-1263-75F08923D6BD}"/>
              </a:ext>
            </a:extLst>
          </p:cNvPr>
          <p:cNvCxnSpPr>
            <a:cxnSpLocks/>
          </p:cNvCxnSpPr>
          <p:nvPr/>
        </p:nvCxnSpPr>
        <p:spPr>
          <a:xfrm>
            <a:off x="2341969" y="3984978"/>
            <a:ext cx="10216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AC19393-81D5-E688-8D83-696FF6CFD86A}"/>
              </a:ext>
            </a:extLst>
          </p:cNvPr>
          <p:cNvCxnSpPr>
            <a:cxnSpLocks/>
          </p:cNvCxnSpPr>
          <p:nvPr/>
        </p:nvCxnSpPr>
        <p:spPr>
          <a:xfrm>
            <a:off x="3759200" y="3973689"/>
            <a:ext cx="10216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6CD536-1847-D758-D3CD-A12944B05461}"/>
              </a:ext>
            </a:extLst>
          </p:cNvPr>
          <p:cNvCxnSpPr>
            <a:cxnSpLocks/>
          </p:cNvCxnSpPr>
          <p:nvPr/>
        </p:nvCxnSpPr>
        <p:spPr>
          <a:xfrm>
            <a:off x="5192890" y="3979333"/>
            <a:ext cx="10216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F0447EE-AC10-FBB5-C814-53404AA3AAE3}"/>
              </a:ext>
            </a:extLst>
          </p:cNvPr>
          <p:cNvCxnSpPr>
            <a:cxnSpLocks/>
          </p:cNvCxnSpPr>
          <p:nvPr/>
        </p:nvCxnSpPr>
        <p:spPr>
          <a:xfrm flipV="1">
            <a:off x="6548233" y="3979334"/>
            <a:ext cx="1309511" cy="22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98880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F325B4-43AE-09AB-98CF-0200B61BA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76964F66-79E1-6729-D2BC-BD5D81000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029E963-B16E-D23D-E896-388AAD448E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563" r="26273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99A1C8FE-37BC-0336-003D-6AB77074D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3C0FADDF-CA16-A533-21C6-0365C179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A35B376-3400-1C10-D9C8-7998E5423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FE29BF-7194-C7BE-4CEB-78EAA3FF77AD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Elijah Buckets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1C3CFE-977B-4155-0FEA-FCD2698C5F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264" b="24324"/>
          <a:stretch>
            <a:fillRect/>
          </a:stretch>
        </p:blipFill>
        <p:spPr>
          <a:xfrm>
            <a:off x="383822" y="1572067"/>
            <a:ext cx="7772400" cy="2974848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433C269-6543-5B43-284F-67753195EEF4}"/>
              </a:ext>
            </a:extLst>
          </p:cNvPr>
          <p:cNvCxnSpPr>
            <a:cxnSpLocks/>
          </p:cNvCxnSpPr>
          <p:nvPr/>
        </p:nvCxnSpPr>
        <p:spPr>
          <a:xfrm>
            <a:off x="833073" y="4001911"/>
            <a:ext cx="9708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492A3C-0F75-4553-DEC1-BC19F4DAFA1A}"/>
              </a:ext>
            </a:extLst>
          </p:cNvPr>
          <p:cNvCxnSpPr>
            <a:cxnSpLocks/>
          </p:cNvCxnSpPr>
          <p:nvPr/>
        </p:nvCxnSpPr>
        <p:spPr>
          <a:xfrm>
            <a:off x="2341969" y="3984978"/>
            <a:ext cx="10216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DF52C52-5E0E-D371-14EF-508068F47B06}"/>
              </a:ext>
            </a:extLst>
          </p:cNvPr>
          <p:cNvCxnSpPr>
            <a:cxnSpLocks/>
          </p:cNvCxnSpPr>
          <p:nvPr/>
        </p:nvCxnSpPr>
        <p:spPr>
          <a:xfrm>
            <a:off x="3759200" y="3973689"/>
            <a:ext cx="10216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A33708F-2B89-669E-B1E4-DE0C94185BE2}"/>
              </a:ext>
            </a:extLst>
          </p:cNvPr>
          <p:cNvCxnSpPr>
            <a:cxnSpLocks/>
          </p:cNvCxnSpPr>
          <p:nvPr/>
        </p:nvCxnSpPr>
        <p:spPr>
          <a:xfrm>
            <a:off x="5192890" y="3979333"/>
            <a:ext cx="10216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64871B0-710C-C623-2F05-B7C307DEBAB8}"/>
              </a:ext>
            </a:extLst>
          </p:cNvPr>
          <p:cNvCxnSpPr>
            <a:cxnSpLocks/>
          </p:cNvCxnSpPr>
          <p:nvPr/>
        </p:nvCxnSpPr>
        <p:spPr>
          <a:xfrm flipV="1">
            <a:off x="6548233" y="3979334"/>
            <a:ext cx="1309511" cy="22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79236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9E9B8C-A967-F37A-C0D6-853B1157F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BCF22E98-CD5A-202D-BAB1-A9B5BFA35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DF503F7-CCF9-8594-BBF5-4B3E61AF8B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563" r="26273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259748C8-3A2C-0377-80E1-1E8E0EB00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D414A279-9788-EB72-DFF9-2F0C9A9C4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7E3C930E-A6F3-4DCB-079C-DD715EFDE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B11479-43E5-90F8-EF67-0F87D11643A8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Elijah Buckets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C9C41E-B684-9094-426D-EA75D413991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264" b="24324"/>
          <a:stretch>
            <a:fillRect/>
          </a:stretch>
        </p:blipFill>
        <p:spPr>
          <a:xfrm>
            <a:off x="383822" y="1572067"/>
            <a:ext cx="7772400" cy="2974848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2EB40FD-B19D-4F90-30CD-BBD064E74DBF}"/>
              </a:ext>
            </a:extLst>
          </p:cNvPr>
          <p:cNvCxnSpPr>
            <a:cxnSpLocks/>
          </p:cNvCxnSpPr>
          <p:nvPr/>
        </p:nvCxnSpPr>
        <p:spPr>
          <a:xfrm>
            <a:off x="824090" y="3872089"/>
            <a:ext cx="9708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F8A89F-2861-6FC0-0192-1884B6030491}"/>
              </a:ext>
            </a:extLst>
          </p:cNvPr>
          <p:cNvCxnSpPr>
            <a:cxnSpLocks/>
          </p:cNvCxnSpPr>
          <p:nvPr/>
        </p:nvCxnSpPr>
        <p:spPr>
          <a:xfrm>
            <a:off x="2286001" y="3064934"/>
            <a:ext cx="10216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8BC767-B5F0-6ABC-4D4D-4B0BB465C3C9}"/>
              </a:ext>
            </a:extLst>
          </p:cNvPr>
          <p:cNvCxnSpPr>
            <a:cxnSpLocks/>
          </p:cNvCxnSpPr>
          <p:nvPr/>
        </p:nvCxnSpPr>
        <p:spPr>
          <a:xfrm>
            <a:off x="3747912" y="3406423"/>
            <a:ext cx="10216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1F7334F-BE9F-65A9-E017-0D757ABE55D5}"/>
              </a:ext>
            </a:extLst>
          </p:cNvPr>
          <p:cNvCxnSpPr>
            <a:cxnSpLocks/>
          </p:cNvCxnSpPr>
          <p:nvPr/>
        </p:nvCxnSpPr>
        <p:spPr>
          <a:xfrm>
            <a:off x="5192890" y="3872089"/>
            <a:ext cx="10216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BE21528-D174-CFE8-6A8B-59AC6FA26270}"/>
              </a:ext>
            </a:extLst>
          </p:cNvPr>
          <p:cNvCxnSpPr>
            <a:cxnSpLocks/>
          </p:cNvCxnSpPr>
          <p:nvPr/>
        </p:nvCxnSpPr>
        <p:spPr>
          <a:xfrm flipV="1">
            <a:off x="6547556" y="3406423"/>
            <a:ext cx="1309511" cy="22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27718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8EAB1F-8778-3B61-E54E-5F538C553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71B19BB-EAC9-F739-3312-FAB56A56B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05701CA-759F-7376-41C9-16F6CF87C3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563" r="26273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959B7372-51E5-A0EC-B8C6-1DA9FD248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46DC6EBD-9305-CD23-A001-C3E147BF3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CD9C0875-C9BE-0A9F-FDEA-8432D6A332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AAE65F-9393-270F-9054-660FCC1B18A3}"/>
              </a:ext>
            </a:extLst>
          </p:cNvPr>
          <p:cNvSpPr txBox="1"/>
          <p:nvPr/>
        </p:nvSpPr>
        <p:spPr>
          <a:xfrm>
            <a:off x="472630" y="880946"/>
            <a:ext cx="7087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Elijah Buckets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67945B-0160-FF42-9737-E5D740FD9ED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264" b="24324"/>
          <a:stretch>
            <a:fillRect/>
          </a:stretch>
        </p:blipFill>
        <p:spPr>
          <a:xfrm>
            <a:off x="383822" y="1572067"/>
            <a:ext cx="7772400" cy="2974848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F51051E-95EE-7C7B-A371-0F631C192CBF}"/>
              </a:ext>
            </a:extLst>
          </p:cNvPr>
          <p:cNvCxnSpPr>
            <a:cxnSpLocks/>
          </p:cNvCxnSpPr>
          <p:nvPr/>
        </p:nvCxnSpPr>
        <p:spPr>
          <a:xfrm>
            <a:off x="824090" y="3872089"/>
            <a:ext cx="9708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1F62F94-066E-C2FB-C9A1-30BF3F90A624}"/>
              </a:ext>
            </a:extLst>
          </p:cNvPr>
          <p:cNvCxnSpPr>
            <a:cxnSpLocks/>
          </p:cNvCxnSpPr>
          <p:nvPr/>
        </p:nvCxnSpPr>
        <p:spPr>
          <a:xfrm>
            <a:off x="2286001" y="3064934"/>
            <a:ext cx="10216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14FDB0D-2FD9-F4C1-790E-ABD6EF7F1816}"/>
              </a:ext>
            </a:extLst>
          </p:cNvPr>
          <p:cNvCxnSpPr>
            <a:cxnSpLocks/>
          </p:cNvCxnSpPr>
          <p:nvPr/>
        </p:nvCxnSpPr>
        <p:spPr>
          <a:xfrm>
            <a:off x="3747912" y="3406423"/>
            <a:ext cx="10216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BACAE3-7E06-4A2B-4F98-358AC4561E7B}"/>
              </a:ext>
            </a:extLst>
          </p:cNvPr>
          <p:cNvCxnSpPr>
            <a:cxnSpLocks/>
          </p:cNvCxnSpPr>
          <p:nvPr/>
        </p:nvCxnSpPr>
        <p:spPr>
          <a:xfrm>
            <a:off x="5192890" y="3872089"/>
            <a:ext cx="102164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6CF709-F614-3000-4266-93CE4E2E1EC1}"/>
              </a:ext>
            </a:extLst>
          </p:cNvPr>
          <p:cNvCxnSpPr>
            <a:cxnSpLocks/>
          </p:cNvCxnSpPr>
          <p:nvPr/>
        </p:nvCxnSpPr>
        <p:spPr>
          <a:xfrm flipV="1">
            <a:off x="6547556" y="3406423"/>
            <a:ext cx="1309511" cy="22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1C9DF4C-CC0F-1494-78A7-729BEF4CCD91}"/>
              </a:ext>
            </a:extLst>
          </p:cNvPr>
          <p:cNvSpPr/>
          <p:nvPr/>
        </p:nvSpPr>
        <p:spPr>
          <a:xfrm>
            <a:off x="1894147" y="4289776"/>
            <a:ext cx="1682045" cy="21674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Eat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Sleep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Drink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Exercise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3409A5-668A-C5C4-F322-BB496BCF014B}"/>
              </a:ext>
            </a:extLst>
          </p:cNvPr>
          <p:cNvSpPr/>
          <p:nvPr/>
        </p:nvSpPr>
        <p:spPr>
          <a:xfrm>
            <a:off x="383823" y="4301068"/>
            <a:ext cx="1773416" cy="21674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 Pain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Emotions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Discourage-</a:t>
            </a:r>
            <a:r>
              <a:rPr lang="en-US" sz="2000" dirty="0" err="1">
                <a:solidFill>
                  <a:schemeClr val="tx1"/>
                </a:solidFill>
              </a:rPr>
              <a:t>ment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View of self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C348AFA-08BD-CF0B-E613-49AC1E81F6E6}"/>
              </a:ext>
            </a:extLst>
          </p:cNvPr>
          <p:cNvSpPr/>
          <p:nvPr/>
        </p:nvSpPr>
        <p:spPr>
          <a:xfrm>
            <a:off x="3434680" y="4289776"/>
            <a:ext cx="1682045" cy="21674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Vertical alignment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Remind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Reframe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Rebuke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Renew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981E56-6BED-A342-3E80-69A5A2BBE38F}"/>
              </a:ext>
            </a:extLst>
          </p:cNvPr>
          <p:cNvSpPr/>
          <p:nvPr/>
        </p:nvSpPr>
        <p:spPr>
          <a:xfrm>
            <a:off x="4942442" y="4289776"/>
            <a:ext cx="1682045" cy="21674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Focus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Empower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Team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Rhythms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9C9D2F-52C8-EF70-3B57-CF4C8C78FAA0}"/>
              </a:ext>
            </a:extLst>
          </p:cNvPr>
          <p:cNvSpPr/>
          <p:nvPr/>
        </p:nvSpPr>
        <p:spPr>
          <a:xfrm>
            <a:off x="6485538" y="4289776"/>
            <a:ext cx="1682045" cy="21674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Friends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Family</a:t>
            </a:r>
          </a:p>
        </p:txBody>
      </p:sp>
    </p:spTree>
    <p:extLst>
      <p:ext uri="{BB962C8B-B14F-4D97-AF65-F5344CB8AC3E}">
        <p14:creationId xmlns:p14="http://schemas.microsoft.com/office/powerpoint/2010/main" val="142999896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E53E4D-ADC8-9D62-049E-427188686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607A433A-C194-AE65-C58F-E394D54E3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5628386-CF11-F030-7AC3-E88D0EBD7A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563" r="26273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CAC781C-4498-B22F-1089-1C755DF6F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45D9AD38-175F-2393-04F6-6228B4FE1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798E1527-12AB-E28F-9021-6C43AEED1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467358-6A5A-5593-01FF-A051DDD0FD36}"/>
              </a:ext>
            </a:extLst>
          </p:cNvPr>
          <p:cNvSpPr txBox="1"/>
          <p:nvPr/>
        </p:nvSpPr>
        <p:spPr>
          <a:xfrm>
            <a:off x="481029" y="1500389"/>
            <a:ext cx="5614971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Even youths grow tired and weary,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and young men stumble and fall;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 but those who hope in the LORD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will renew their strength.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They will soar on wings like eagles;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they will run and not grow weary,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they will walk and not be faint.</a:t>
            </a:r>
          </a:p>
          <a:p>
            <a:pPr algn="ctr"/>
            <a:endParaRPr lang="en-US" sz="2800" dirty="0">
              <a:solidFill>
                <a:schemeClr val="bg1"/>
              </a:solidFill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Isaiah 40:29-31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1953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62191-D3B5-E0A0-9B10-CDB909447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hristian leader qualities">
            <a:extLst>
              <a:ext uri="{FF2B5EF4-FFF2-40B4-BE49-F238E27FC236}">
                <a16:creationId xmlns:a16="http://schemas.microsoft.com/office/drawing/2014/main" id="{7103F800-8A9E-3EB1-96D6-12C4EE60EC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70"/>
          <a:stretch>
            <a:fillRect/>
          </a:stretch>
        </p:blipFill>
        <p:spPr bwMode="auto">
          <a:xfrm>
            <a:off x="5686189" y="299650"/>
            <a:ext cx="6379428" cy="591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0B9287-FBFB-9EE7-F454-B2D1B254E57B}"/>
              </a:ext>
            </a:extLst>
          </p:cNvPr>
          <p:cNvSpPr txBox="1"/>
          <p:nvPr/>
        </p:nvSpPr>
        <p:spPr>
          <a:xfrm>
            <a:off x="472631" y="880946"/>
            <a:ext cx="5531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The Health of a Leader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3A00AC-6046-46CD-993A-F0707A7F2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1" y="625683"/>
            <a:ext cx="834799" cy="146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95C289-6857-65CB-D0CE-6F537A768D75}"/>
              </a:ext>
            </a:extLst>
          </p:cNvPr>
          <p:cNvSpPr txBox="1"/>
          <p:nvPr/>
        </p:nvSpPr>
        <p:spPr>
          <a:xfrm>
            <a:off x="472631" y="1574679"/>
            <a:ext cx="6742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Three common myths about your health as a leader:</a:t>
            </a:r>
          </a:p>
          <a:p>
            <a:r>
              <a:rPr lang="en-US" sz="2800" dirty="0">
                <a:solidFill>
                  <a:schemeClr val="bg1"/>
                </a:solidFill>
              </a:rPr>
              <a:t> </a:t>
            </a:r>
          </a:p>
          <a:p>
            <a:pPr lvl="0"/>
            <a:r>
              <a:rPr lang="en-US" sz="2800" dirty="0">
                <a:solidFill>
                  <a:schemeClr val="bg1"/>
                </a:solidFill>
              </a:rPr>
              <a:t>2.  It is easy to stay healthy</a:t>
            </a:r>
          </a:p>
          <a:p>
            <a:pPr lvl="0"/>
            <a:endParaRPr lang="en-US" sz="2800" dirty="0">
              <a:solidFill>
                <a:schemeClr val="bg1"/>
              </a:solidFill>
            </a:endParaRPr>
          </a:p>
          <a:p>
            <a:pPr lvl="0"/>
            <a:r>
              <a:rPr lang="en-US" sz="2400" dirty="0">
                <a:solidFill>
                  <a:schemeClr val="bg1"/>
                </a:solidFill>
              </a:rPr>
              <a:t>The Barna group reported in 2022 that 42% of evangelical pastors were seriously considering stepping away from full-time ministry.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633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13558</TotalTime>
  <Words>2526</Words>
  <Application>Microsoft Macintosh PowerPoint</Application>
  <PresentationFormat>Widescreen</PresentationFormat>
  <Paragraphs>682</Paragraphs>
  <Slides>87</Slides>
  <Notes>69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92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Reframe</vt:lpstr>
      <vt:lpstr>Reframe</vt:lpstr>
      <vt:lpstr>PowerPoint Presentation</vt:lpstr>
      <vt:lpstr>Reframe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dpatty miranhvar.com</dc:creator>
  <cp:lastModifiedBy>dpatty miranhvar.com</cp:lastModifiedBy>
  <cp:revision>26</cp:revision>
  <dcterms:created xsi:type="dcterms:W3CDTF">2025-03-23T12:52:32Z</dcterms:created>
  <dcterms:modified xsi:type="dcterms:W3CDTF">2026-06-17T11:38:21Z</dcterms:modified>
</cp:coreProperties>
</file>